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78" r:id="rId2"/>
    <p:sldId id="283" r:id="rId3"/>
    <p:sldId id="279" r:id="rId4"/>
    <p:sldId id="266" r:id="rId5"/>
    <p:sldId id="264" r:id="rId6"/>
    <p:sldId id="265" r:id="rId7"/>
    <p:sldId id="257" r:id="rId8"/>
    <p:sldId id="268" r:id="rId9"/>
    <p:sldId id="258" r:id="rId10"/>
    <p:sldId id="270" r:id="rId11"/>
    <p:sldId id="271" r:id="rId12"/>
    <p:sldId id="259" r:id="rId13"/>
    <p:sldId id="269" r:id="rId14"/>
    <p:sldId id="260" r:id="rId15"/>
    <p:sldId id="272" r:id="rId16"/>
    <p:sldId id="273" r:id="rId17"/>
    <p:sldId id="274" r:id="rId18"/>
    <p:sldId id="261" r:id="rId19"/>
    <p:sldId id="275" r:id="rId20"/>
    <p:sldId id="276" r:id="rId21"/>
    <p:sldId id="262" r:id="rId22"/>
    <p:sldId id="277" r:id="rId23"/>
    <p:sldId id="281" r:id="rId24"/>
    <p:sldId id="263" r:id="rId25"/>
    <p:sldId id="282" r:id="rId26"/>
    <p:sldId id="280" r:id="rId2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824" y="114"/>
      </p:cViewPr>
      <p:guideLst>
        <p:guide orient="horz" pos="43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국내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2023</c:v>
                </c:pt>
                <c:pt idx="1">
                  <c:v>2024</c:v>
                </c:pt>
                <c:pt idx="2">
                  <c:v>2025(E)</c:v>
                </c:pt>
                <c:pt idx="3">
                  <c:v>2026(E)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12C-4957-9087-306B3FCF0B4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세계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2023</c:v>
                </c:pt>
                <c:pt idx="1">
                  <c:v>2024</c:v>
                </c:pt>
                <c:pt idx="2">
                  <c:v>2025(E)</c:v>
                </c:pt>
                <c:pt idx="3">
                  <c:v>2026(E)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12C-4957-9087-306B3FCF0B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1174912"/>
        <c:axId val="61235584"/>
      </c:barChart>
      <c:catAx>
        <c:axId val="61174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61235584"/>
        <c:crosses val="autoZero"/>
        <c:auto val="1"/>
        <c:lblAlgn val="ctr"/>
        <c:lblOffset val="100"/>
        <c:noMultiLvlLbl val="0"/>
      </c:catAx>
      <c:valAx>
        <c:axId val="61235584"/>
        <c:scaling>
          <c:orientation val="minMax"/>
        </c:scaling>
        <c:delete val="0"/>
        <c:axPos val="l"/>
        <c:majorGridlines/>
        <c:title>
          <c:overlay val="0"/>
        </c:title>
        <c:numFmt formatCode="General" sourceLinked="1"/>
        <c:majorTickMark val="none"/>
        <c:minorTickMark val="none"/>
        <c:tickLblPos val="nextTo"/>
        <c:crossAx val="61174912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zero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국내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2025(E)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1A1-4343-9AD9-993002AB1DC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세계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2025(E)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1A1-4343-9AD9-993002AB1D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4909312"/>
        <c:axId val="64910848"/>
      </c:barChart>
      <c:catAx>
        <c:axId val="64909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64910848"/>
        <c:crosses val="autoZero"/>
        <c:auto val="1"/>
        <c:lblAlgn val="ctr"/>
        <c:lblOffset val="100"/>
        <c:noMultiLvlLbl val="0"/>
      </c:catAx>
      <c:valAx>
        <c:axId val="64910848"/>
        <c:scaling>
          <c:orientation val="minMax"/>
        </c:scaling>
        <c:delete val="0"/>
        <c:axPos val="l"/>
        <c:majorGridlines/>
        <c:title>
          <c:overlay val="0"/>
        </c:title>
        <c:numFmt formatCode="General" sourceLinked="1"/>
        <c:majorTickMark val="none"/>
        <c:minorTickMark val="none"/>
        <c:tickLblPos val="nextTo"/>
        <c:crossAx val="64909312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zero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ko-KR"/>
              <a:t>매출 추정치</a:t>
            </a:r>
            <a:r>
              <a:rPr lang="en-US"/>
              <a:t>(</a:t>
            </a:r>
            <a:r>
              <a:rPr lang="ko-KR"/>
              <a:t>단위 </a:t>
            </a:r>
            <a:r>
              <a:rPr lang="en-US"/>
              <a:t>: </a:t>
            </a:r>
            <a:r>
              <a:rPr lang="ko-KR"/>
              <a:t>억원</a:t>
            </a:r>
            <a:r>
              <a:rPr lang="en-US"/>
              <a:t>)</a:t>
            </a:r>
            <a:endParaRPr lang="ko-KR"/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국내</c:v>
                </c:pt>
              </c:strCache>
            </c:strRef>
          </c:tx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2025</c:v>
                </c:pt>
                <c:pt idx="1">
                  <c:v>2026</c:v>
                </c:pt>
                <c:pt idx="2">
                  <c:v>2027</c:v>
                </c:pt>
                <c:pt idx="3">
                  <c:v>2028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227-452D-8086-7AB4190F28E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세계</c:v>
                </c:pt>
              </c:strCache>
            </c:strRef>
          </c:tx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2025</c:v>
                </c:pt>
                <c:pt idx="1">
                  <c:v>2026</c:v>
                </c:pt>
                <c:pt idx="2">
                  <c:v>2027</c:v>
                </c:pt>
                <c:pt idx="3">
                  <c:v>2028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227-452D-8086-7AB4190F28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513280"/>
        <c:axId val="34514816"/>
      </c:barChart>
      <c:catAx>
        <c:axId val="34513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34514816"/>
        <c:crosses val="autoZero"/>
        <c:auto val="1"/>
        <c:lblAlgn val="ctr"/>
        <c:lblOffset val="100"/>
        <c:noMultiLvlLbl val="0"/>
      </c:catAx>
      <c:valAx>
        <c:axId val="34514816"/>
        <c:scaling>
          <c:orientation val="minMax"/>
        </c:scaling>
        <c:delete val="0"/>
        <c:axPos val="l"/>
        <c:majorGridlines/>
        <c:title>
          <c:overlay val="0"/>
        </c:title>
        <c:numFmt formatCode="General" sourceLinked="1"/>
        <c:majorTickMark val="none"/>
        <c:minorTickMark val="none"/>
        <c:tickLblPos val="nextTo"/>
        <c:crossAx val="34513280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zero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ko-KR"/>
              <a:t>세계시장 대비 수출 실적 규모</a:t>
            </a:r>
            <a:r>
              <a:rPr lang="en-US"/>
              <a:t>(</a:t>
            </a:r>
            <a:r>
              <a:rPr lang="ko-KR"/>
              <a:t>단위 </a:t>
            </a:r>
            <a:r>
              <a:rPr lang="en-US"/>
              <a:t>: </a:t>
            </a:r>
            <a:r>
              <a:rPr lang="ko-KR"/>
              <a:t>억원</a:t>
            </a:r>
            <a:r>
              <a:rPr lang="en-US"/>
              <a:t>)</a:t>
            </a:r>
            <a:endParaRPr lang="ko-KR"/>
          </a:p>
        </c:rich>
      </c:tx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수출실적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2025(E)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F3E-4F4E-97DE-85CC120839D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세계시장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2025(E)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F3E-4F4E-97DE-85CC120839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900416"/>
        <c:axId val="33901952"/>
      </c:lineChart>
      <c:catAx>
        <c:axId val="33900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33901952"/>
        <c:crosses val="autoZero"/>
        <c:auto val="1"/>
        <c:lblAlgn val="ctr"/>
        <c:lblOffset val="100"/>
        <c:noMultiLvlLbl val="0"/>
      </c:catAx>
      <c:valAx>
        <c:axId val="33901952"/>
        <c:scaling>
          <c:orientation val="minMax"/>
        </c:scaling>
        <c:delete val="0"/>
        <c:axPos val="l"/>
        <c:majorGridlines/>
        <c:title>
          <c:overlay val="0"/>
        </c:title>
        <c:numFmt formatCode="General" sourceLinked="1"/>
        <c:majorTickMark val="none"/>
        <c:minorTickMark val="none"/>
        <c:tickLblPos val="nextTo"/>
        <c:crossAx val="33900416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zero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ko-KR"/>
              <a:t>연도별 사용자</a:t>
            </a:r>
            <a:r>
              <a:rPr lang="en-US"/>
              <a:t>(</a:t>
            </a:r>
            <a:r>
              <a:rPr lang="ko-KR"/>
              <a:t>다운로드 수</a:t>
            </a:r>
            <a:r>
              <a:rPr lang="en-US"/>
              <a:t>)</a:t>
            </a:r>
            <a:endParaRPr lang="ko-KR"/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국내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2025(E)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F7B-48B3-8D5B-9A77DCD30CF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세계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2025(E)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F7B-48B3-8D5B-9A77DCD30C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5434496"/>
        <c:axId val="35436032"/>
      </c:barChart>
      <c:catAx>
        <c:axId val="35434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35436032"/>
        <c:crosses val="autoZero"/>
        <c:auto val="1"/>
        <c:lblAlgn val="ctr"/>
        <c:lblOffset val="100"/>
        <c:noMultiLvlLbl val="0"/>
      </c:catAx>
      <c:valAx>
        <c:axId val="3543603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35434496"/>
        <c:crosses val="autoZero"/>
        <c:crossBetween val="between"/>
      </c:valAx>
    </c:plotArea>
    <c:legend>
      <c:legendPos val="b"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104F63-4B2E-4F9A-9BF3-0605BB72D4DC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pPr latinLnBrk="1"/>
          <a:endParaRPr lang="ko-KR" altLang="en-US"/>
        </a:p>
      </dgm:t>
    </dgm:pt>
    <dgm:pt modelId="{414E5360-DD51-4D99-BF2E-F26BDFCB35BB}">
      <dgm:prSet phldrT="[텍스트]" phldr="1"/>
      <dgm:spPr/>
      <dgm:t>
        <a:bodyPr/>
        <a:lstStyle/>
        <a:p>
          <a:pPr latinLnBrk="1"/>
          <a:endParaRPr lang="ko-KR" altLang="en-US"/>
        </a:p>
      </dgm:t>
    </dgm:pt>
    <dgm:pt modelId="{D4156CF0-6AD6-4C74-8B4F-8FEF2AAF0F41}" type="parTrans" cxnId="{388CCD95-6197-4F35-841D-C7466A69AA7F}">
      <dgm:prSet/>
      <dgm:spPr/>
      <dgm:t>
        <a:bodyPr/>
        <a:lstStyle/>
        <a:p>
          <a:pPr latinLnBrk="1"/>
          <a:endParaRPr lang="ko-KR" altLang="en-US"/>
        </a:p>
      </dgm:t>
    </dgm:pt>
    <dgm:pt modelId="{34321301-A33F-4DAD-9F86-DD08C57C7FC0}" type="sibTrans" cxnId="{388CCD95-6197-4F35-841D-C7466A69AA7F}">
      <dgm:prSet/>
      <dgm:spPr/>
      <dgm:t>
        <a:bodyPr/>
        <a:lstStyle/>
        <a:p>
          <a:pPr latinLnBrk="1"/>
          <a:endParaRPr lang="ko-KR" altLang="en-US"/>
        </a:p>
      </dgm:t>
    </dgm:pt>
    <dgm:pt modelId="{659523B7-17DF-47C1-9AFB-8A8CB65D161D}">
      <dgm:prSet phldrT="[텍스트]" phldr="1"/>
      <dgm:spPr/>
      <dgm:t>
        <a:bodyPr/>
        <a:lstStyle/>
        <a:p>
          <a:pPr latinLnBrk="1"/>
          <a:endParaRPr lang="ko-KR" altLang="en-US"/>
        </a:p>
      </dgm:t>
    </dgm:pt>
    <dgm:pt modelId="{7073463A-E0C0-4366-BAED-9D7F4707C111}" type="parTrans" cxnId="{EA7D320D-7598-44F6-A7A0-D2DC18989C4B}">
      <dgm:prSet/>
      <dgm:spPr/>
      <dgm:t>
        <a:bodyPr/>
        <a:lstStyle/>
        <a:p>
          <a:pPr latinLnBrk="1"/>
          <a:endParaRPr lang="ko-KR" altLang="en-US"/>
        </a:p>
      </dgm:t>
    </dgm:pt>
    <dgm:pt modelId="{E02CF532-4869-4F4A-9DD9-C97FB2B0F0D8}" type="sibTrans" cxnId="{EA7D320D-7598-44F6-A7A0-D2DC18989C4B}">
      <dgm:prSet/>
      <dgm:spPr/>
      <dgm:t>
        <a:bodyPr/>
        <a:lstStyle/>
        <a:p>
          <a:pPr latinLnBrk="1"/>
          <a:endParaRPr lang="ko-KR" altLang="en-US"/>
        </a:p>
      </dgm:t>
    </dgm:pt>
    <dgm:pt modelId="{0631F9C5-B757-4326-AF47-A6BFEBFA026F}">
      <dgm:prSet phldrT="[텍스트]" phldr="1"/>
      <dgm:spPr/>
      <dgm:t>
        <a:bodyPr/>
        <a:lstStyle/>
        <a:p>
          <a:pPr latinLnBrk="1"/>
          <a:endParaRPr lang="ko-KR" altLang="en-US"/>
        </a:p>
      </dgm:t>
    </dgm:pt>
    <dgm:pt modelId="{AB0C2212-9746-4DBC-BDF0-61EB0DF9D404}" type="parTrans" cxnId="{36199B83-6BF3-44A0-9EAC-4BAB7DD14CD2}">
      <dgm:prSet/>
      <dgm:spPr/>
      <dgm:t>
        <a:bodyPr/>
        <a:lstStyle/>
        <a:p>
          <a:pPr latinLnBrk="1"/>
          <a:endParaRPr lang="ko-KR" altLang="en-US"/>
        </a:p>
      </dgm:t>
    </dgm:pt>
    <dgm:pt modelId="{FA9F1A10-5F8B-429F-AE29-419A20523E03}" type="sibTrans" cxnId="{36199B83-6BF3-44A0-9EAC-4BAB7DD14CD2}">
      <dgm:prSet/>
      <dgm:spPr/>
      <dgm:t>
        <a:bodyPr/>
        <a:lstStyle/>
        <a:p>
          <a:pPr latinLnBrk="1"/>
          <a:endParaRPr lang="ko-KR" altLang="en-US"/>
        </a:p>
      </dgm:t>
    </dgm:pt>
    <dgm:pt modelId="{27BC6940-D9F1-4E9A-BCF1-BAB6CD490F68}">
      <dgm:prSet phldrT="[텍스트]" phldr="1"/>
      <dgm:spPr/>
      <dgm:t>
        <a:bodyPr/>
        <a:lstStyle/>
        <a:p>
          <a:pPr latinLnBrk="1"/>
          <a:endParaRPr lang="ko-KR" altLang="en-US"/>
        </a:p>
      </dgm:t>
    </dgm:pt>
    <dgm:pt modelId="{3A0DC749-6E23-4998-ACFB-795B29C8C430}" type="parTrans" cxnId="{98AD47DF-15D4-4828-B620-6E8D3CB044D1}">
      <dgm:prSet/>
      <dgm:spPr/>
      <dgm:t>
        <a:bodyPr/>
        <a:lstStyle/>
        <a:p>
          <a:pPr latinLnBrk="1"/>
          <a:endParaRPr lang="ko-KR" altLang="en-US"/>
        </a:p>
      </dgm:t>
    </dgm:pt>
    <dgm:pt modelId="{44687BEB-9EF3-4568-B5B8-0872D227138A}" type="sibTrans" cxnId="{98AD47DF-15D4-4828-B620-6E8D3CB044D1}">
      <dgm:prSet/>
      <dgm:spPr/>
      <dgm:t>
        <a:bodyPr/>
        <a:lstStyle/>
        <a:p>
          <a:pPr latinLnBrk="1"/>
          <a:endParaRPr lang="ko-KR" altLang="en-US"/>
        </a:p>
      </dgm:t>
    </dgm:pt>
    <dgm:pt modelId="{DAA186EE-65BB-4420-BA2C-E9B5E2F090A9}">
      <dgm:prSet phldrT="[텍스트]" phldr="1"/>
      <dgm:spPr/>
      <dgm:t>
        <a:bodyPr/>
        <a:lstStyle/>
        <a:p>
          <a:pPr latinLnBrk="1"/>
          <a:endParaRPr lang="ko-KR" altLang="en-US"/>
        </a:p>
      </dgm:t>
    </dgm:pt>
    <dgm:pt modelId="{F99BD735-B54A-4D08-97FA-D6A8BECD9466}" type="parTrans" cxnId="{780D5845-C5CC-440A-B127-C6806FCD4182}">
      <dgm:prSet/>
      <dgm:spPr/>
      <dgm:t>
        <a:bodyPr/>
        <a:lstStyle/>
        <a:p>
          <a:pPr latinLnBrk="1"/>
          <a:endParaRPr lang="ko-KR" altLang="en-US"/>
        </a:p>
      </dgm:t>
    </dgm:pt>
    <dgm:pt modelId="{6D6147D8-A937-448A-8D20-7A007D8C1C86}" type="sibTrans" cxnId="{780D5845-C5CC-440A-B127-C6806FCD4182}">
      <dgm:prSet/>
      <dgm:spPr/>
      <dgm:t>
        <a:bodyPr/>
        <a:lstStyle/>
        <a:p>
          <a:pPr latinLnBrk="1"/>
          <a:endParaRPr lang="ko-KR" altLang="en-US"/>
        </a:p>
      </dgm:t>
    </dgm:pt>
    <dgm:pt modelId="{25453935-0FDD-4CFA-ABB5-9CE6222FCA7D}" type="pres">
      <dgm:prSet presAssocID="{BF104F63-4B2E-4F9A-9BF3-0605BB72D4DC}" presName="Name0" presStyleCnt="0">
        <dgm:presLayoutVars>
          <dgm:dir/>
          <dgm:resizeHandles val="exact"/>
        </dgm:presLayoutVars>
      </dgm:prSet>
      <dgm:spPr/>
    </dgm:pt>
    <dgm:pt modelId="{DC4785B2-BF7C-44D6-AD1D-D02E575A2A34}" type="pres">
      <dgm:prSet presAssocID="{BF104F63-4B2E-4F9A-9BF3-0605BB72D4DC}" presName="cycle" presStyleCnt="0"/>
      <dgm:spPr/>
    </dgm:pt>
    <dgm:pt modelId="{646D9BCF-58A6-4072-9500-8A86EB0FA76F}" type="pres">
      <dgm:prSet presAssocID="{414E5360-DD51-4D99-BF2E-F26BDFCB35BB}" presName="nodeFirstNode" presStyleLbl="node1" presStyleIdx="0" presStyleCnt="5">
        <dgm:presLayoutVars>
          <dgm:bulletEnabled val="1"/>
        </dgm:presLayoutVars>
      </dgm:prSet>
      <dgm:spPr/>
    </dgm:pt>
    <dgm:pt modelId="{BB10ED28-5025-4A3E-B380-ED204030B99B}" type="pres">
      <dgm:prSet presAssocID="{34321301-A33F-4DAD-9F86-DD08C57C7FC0}" presName="sibTransFirstNode" presStyleLbl="bgShp" presStyleIdx="0" presStyleCnt="1"/>
      <dgm:spPr/>
    </dgm:pt>
    <dgm:pt modelId="{4961858A-DF42-4554-8E84-5113980D7A2A}" type="pres">
      <dgm:prSet presAssocID="{659523B7-17DF-47C1-9AFB-8A8CB65D161D}" presName="nodeFollowingNodes" presStyleLbl="node1" presStyleIdx="1" presStyleCnt="5">
        <dgm:presLayoutVars>
          <dgm:bulletEnabled val="1"/>
        </dgm:presLayoutVars>
      </dgm:prSet>
      <dgm:spPr/>
    </dgm:pt>
    <dgm:pt modelId="{6378EEF8-D2AB-4277-B3B7-BD27624A39EE}" type="pres">
      <dgm:prSet presAssocID="{0631F9C5-B757-4326-AF47-A6BFEBFA026F}" presName="nodeFollowingNodes" presStyleLbl="node1" presStyleIdx="2" presStyleCnt="5">
        <dgm:presLayoutVars>
          <dgm:bulletEnabled val="1"/>
        </dgm:presLayoutVars>
      </dgm:prSet>
      <dgm:spPr/>
    </dgm:pt>
    <dgm:pt modelId="{168FEEE1-C8A7-403E-890B-D2048DCB8DF5}" type="pres">
      <dgm:prSet presAssocID="{27BC6940-D9F1-4E9A-BCF1-BAB6CD490F68}" presName="nodeFollowingNodes" presStyleLbl="node1" presStyleIdx="3" presStyleCnt="5">
        <dgm:presLayoutVars>
          <dgm:bulletEnabled val="1"/>
        </dgm:presLayoutVars>
      </dgm:prSet>
      <dgm:spPr/>
    </dgm:pt>
    <dgm:pt modelId="{7B8832C5-DB70-4D12-BECD-A7289DA77B37}" type="pres">
      <dgm:prSet presAssocID="{DAA186EE-65BB-4420-BA2C-E9B5E2F090A9}" presName="nodeFollowingNodes" presStyleLbl="node1" presStyleIdx="4" presStyleCnt="5">
        <dgm:presLayoutVars>
          <dgm:bulletEnabled val="1"/>
        </dgm:presLayoutVars>
      </dgm:prSet>
      <dgm:spPr/>
    </dgm:pt>
  </dgm:ptLst>
  <dgm:cxnLst>
    <dgm:cxn modelId="{EA7D320D-7598-44F6-A7A0-D2DC18989C4B}" srcId="{BF104F63-4B2E-4F9A-9BF3-0605BB72D4DC}" destId="{659523B7-17DF-47C1-9AFB-8A8CB65D161D}" srcOrd="1" destOrd="0" parTransId="{7073463A-E0C0-4366-BAED-9D7F4707C111}" sibTransId="{E02CF532-4869-4F4A-9DD9-C97FB2B0F0D8}"/>
    <dgm:cxn modelId="{92C9EA0E-50D7-4755-9C39-F7C8D63C9D03}" type="presOf" srcId="{34321301-A33F-4DAD-9F86-DD08C57C7FC0}" destId="{BB10ED28-5025-4A3E-B380-ED204030B99B}" srcOrd="0" destOrd="0" presId="urn:microsoft.com/office/officeart/2005/8/layout/cycle3"/>
    <dgm:cxn modelId="{D28BBE20-8DD3-480E-A86B-F8194068B2BF}" type="presOf" srcId="{0631F9C5-B757-4326-AF47-A6BFEBFA026F}" destId="{6378EEF8-D2AB-4277-B3B7-BD27624A39EE}" srcOrd="0" destOrd="0" presId="urn:microsoft.com/office/officeart/2005/8/layout/cycle3"/>
    <dgm:cxn modelId="{D609CB39-F2A0-4E64-A44C-F57DE928C116}" type="presOf" srcId="{659523B7-17DF-47C1-9AFB-8A8CB65D161D}" destId="{4961858A-DF42-4554-8E84-5113980D7A2A}" srcOrd="0" destOrd="0" presId="urn:microsoft.com/office/officeart/2005/8/layout/cycle3"/>
    <dgm:cxn modelId="{780D5845-C5CC-440A-B127-C6806FCD4182}" srcId="{BF104F63-4B2E-4F9A-9BF3-0605BB72D4DC}" destId="{DAA186EE-65BB-4420-BA2C-E9B5E2F090A9}" srcOrd="4" destOrd="0" parTransId="{F99BD735-B54A-4D08-97FA-D6A8BECD9466}" sibTransId="{6D6147D8-A937-448A-8D20-7A007D8C1C86}"/>
    <dgm:cxn modelId="{27999547-1C2F-4E41-8595-498E3CDF725F}" type="presOf" srcId="{414E5360-DD51-4D99-BF2E-F26BDFCB35BB}" destId="{646D9BCF-58A6-4072-9500-8A86EB0FA76F}" srcOrd="0" destOrd="0" presId="urn:microsoft.com/office/officeart/2005/8/layout/cycle3"/>
    <dgm:cxn modelId="{47A8B874-6E97-4D5E-86E5-F31FF469BE85}" type="presOf" srcId="{DAA186EE-65BB-4420-BA2C-E9B5E2F090A9}" destId="{7B8832C5-DB70-4D12-BECD-A7289DA77B37}" srcOrd="0" destOrd="0" presId="urn:microsoft.com/office/officeart/2005/8/layout/cycle3"/>
    <dgm:cxn modelId="{36199B83-6BF3-44A0-9EAC-4BAB7DD14CD2}" srcId="{BF104F63-4B2E-4F9A-9BF3-0605BB72D4DC}" destId="{0631F9C5-B757-4326-AF47-A6BFEBFA026F}" srcOrd="2" destOrd="0" parTransId="{AB0C2212-9746-4DBC-BDF0-61EB0DF9D404}" sibTransId="{FA9F1A10-5F8B-429F-AE29-419A20523E03}"/>
    <dgm:cxn modelId="{388CCD95-6197-4F35-841D-C7466A69AA7F}" srcId="{BF104F63-4B2E-4F9A-9BF3-0605BB72D4DC}" destId="{414E5360-DD51-4D99-BF2E-F26BDFCB35BB}" srcOrd="0" destOrd="0" parTransId="{D4156CF0-6AD6-4C74-8B4F-8FEF2AAF0F41}" sibTransId="{34321301-A33F-4DAD-9F86-DD08C57C7FC0}"/>
    <dgm:cxn modelId="{98AD47DF-15D4-4828-B620-6E8D3CB044D1}" srcId="{BF104F63-4B2E-4F9A-9BF3-0605BB72D4DC}" destId="{27BC6940-D9F1-4E9A-BCF1-BAB6CD490F68}" srcOrd="3" destOrd="0" parTransId="{3A0DC749-6E23-4998-ACFB-795B29C8C430}" sibTransId="{44687BEB-9EF3-4568-B5B8-0872D227138A}"/>
    <dgm:cxn modelId="{06B517EE-7DEE-40A2-846C-968A0233A236}" type="presOf" srcId="{27BC6940-D9F1-4E9A-BCF1-BAB6CD490F68}" destId="{168FEEE1-C8A7-403E-890B-D2048DCB8DF5}" srcOrd="0" destOrd="0" presId="urn:microsoft.com/office/officeart/2005/8/layout/cycle3"/>
    <dgm:cxn modelId="{88FAAFEE-6AEE-422C-8AE8-F4C6B055571A}" type="presOf" srcId="{BF104F63-4B2E-4F9A-9BF3-0605BB72D4DC}" destId="{25453935-0FDD-4CFA-ABB5-9CE6222FCA7D}" srcOrd="0" destOrd="0" presId="urn:microsoft.com/office/officeart/2005/8/layout/cycle3"/>
    <dgm:cxn modelId="{49F64A98-FE05-4E1D-B4FB-02081828E03C}" type="presParOf" srcId="{25453935-0FDD-4CFA-ABB5-9CE6222FCA7D}" destId="{DC4785B2-BF7C-44D6-AD1D-D02E575A2A34}" srcOrd="0" destOrd="0" presId="urn:microsoft.com/office/officeart/2005/8/layout/cycle3"/>
    <dgm:cxn modelId="{ADE1E00E-FCD9-4DAF-9631-D04488A7AC4E}" type="presParOf" srcId="{DC4785B2-BF7C-44D6-AD1D-D02E575A2A34}" destId="{646D9BCF-58A6-4072-9500-8A86EB0FA76F}" srcOrd="0" destOrd="0" presId="urn:microsoft.com/office/officeart/2005/8/layout/cycle3"/>
    <dgm:cxn modelId="{A7F0A0AC-F4AD-4229-9995-EAF4AF44729A}" type="presParOf" srcId="{DC4785B2-BF7C-44D6-AD1D-D02E575A2A34}" destId="{BB10ED28-5025-4A3E-B380-ED204030B99B}" srcOrd="1" destOrd="0" presId="urn:microsoft.com/office/officeart/2005/8/layout/cycle3"/>
    <dgm:cxn modelId="{AD2E876A-3CC6-4183-BE6C-CFD14FD1DE7C}" type="presParOf" srcId="{DC4785B2-BF7C-44D6-AD1D-D02E575A2A34}" destId="{4961858A-DF42-4554-8E84-5113980D7A2A}" srcOrd="2" destOrd="0" presId="urn:microsoft.com/office/officeart/2005/8/layout/cycle3"/>
    <dgm:cxn modelId="{1523CC6A-E7FC-479C-A3C9-185174CA4DB9}" type="presParOf" srcId="{DC4785B2-BF7C-44D6-AD1D-D02E575A2A34}" destId="{6378EEF8-D2AB-4277-B3B7-BD27624A39EE}" srcOrd="3" destOrd="0" presId="urn:microsoft.com/office/officeart/2005/8/layout/cycle3"/>
    <dgm:cxn modelId="{DDA0ADB5-E19B-44CE-A5E1-7BD7347519A6}" type="presParOf" srcId="{DC4785B2-BF7C-44D6-AD1D-D02E575A2A34}" destId="{168FEEE1-C8A7-403E-890B-D2048DCB8DF5}" srcOrd="4" destOrd="0" presId="urn:microsoft.com/office/officeart/2005/8/layout/cycle3"/>
    <dgm:cxn modelId="{39100B93-74C2-474D-A454-0C1D1E277865}" type="presParOf" srcId="{DC4785B2-BF7C-44D6-AD1D-D02E575A2A34}" destId="{7B8832C5-DB70-4D12-BECD-A7289DA77B37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10ED28-5025-4A3E-B380-ED204030B99B}">
      <dsp:nvSpPr>
        <dsp:cNvPr id="0" name=""/>
        <dsp:cNvSpPr/>
      </dsp:nvSpPr>
      <dsp:spPr>
        <a:xfrm>
          <a:off x="1346650" y="-29536"/>
          <a:ext cx="4939546" cy="4939546"/>
        </a:xfrm>
        <a:prstGeom prst="circularArrow">
          <a:avLst>
            <a:gd name="adj1" fmla="val 5544"/>
            <a:gd name="adj2" fmla="val 330680"/>
            <a:gd name="adj3" fmla="val 13778213"/>
            <a:gd name="adj4" fmla="val 17384572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6D9BCF-58A6-4072-9500-8A86EB0FA76F}">
      <dsp:nvSpPr>
        <dsp:cNvPr id="0" name=""/>
        <dsp:cNvSpPr/>
      </dsp:nvSpPr>
      <dsp:spPr>
        <a:xfrm>
          <a:off x="2661061" y="1323"/>
          <a:ext cx="2310725" cy="11553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3700" kern="1200"/>
        </a:p>
      </dsp:txBody>
      <dsp:txXfrm>
        <a:off x="2717461" y="57723"/>
        <a:ext cx="2197925" cy="1042562"/>
      </dsp:txXfrm>
    </dsp:sp>
    <dsp:sp modelId="{4961858A-DF42-4554-8E84-5113980D7A2A}">
      <dsp:nvSpPr>
        <dsp:cNvPr id="0" name=""/>
        <dsp:cNvSpPr/>
      </dsp:nvSpPr>
      <dsp:spPr>
        <a:xfrm>
          <a:off x="4664382" y="1456821"/>
          <a:ext cx="2310725" cy="11553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3700" kern="1200"/>
        </a:p>
      </dsp:txBody>
      <dsp:txXfrm>
        <a:off x="4720782" y="1513221"/>
        <a:ext cx="2197925" cy="1042562"/>
      </dsp:txXfrm>
    </dsp:sp>
    <dsp:sp modelId="{6378EEF8-D2AB-4277-B3B7-BD27624A39EE}">
      <dsp:nvSpPr>
        <dsp:cNvPr id="0" name=""/>
        <dsp:cNvSpPr/>
      </dsp:nvSpPr>
      <dsp:spPr>
        <a:xfrm>
          <a:off x="3899181" y="3811866"/>
          <a:ext cx="2310725" cy="11553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3700" kern="1200"/>
        </a:p>
      </dsp:txBody>
      <dsp:txXfrm>
        <a:off x="3955581" y="3868266"/>
        <a:ext cx="2197925" cy="1042562"/>
      </dsp:txXfrm>
    </dsp:sp>
    <dsp:sp modelId="{168FEEE1-C8A7-403E-890B-D2048DCB8DF5}">
      <dsp:nvSpPr>
        <dsp:cNvPr id="0" name=""/>
        <dsp:cNvSpPr/>
      </dsp:nvSpPr>
      <dsp:spPr>
        <a:xfrm>
          <a:off x="1422940" y="3811866"/>
          <a:ext cx="2310725" cy="11553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3700" kern="1200"/>
        </a:p>
      </dsp:txBody>
      <dsp:txXfrm>
        <a:off x="1479340" y="3868266"/>
        <a:ext cx="2197925" cy="1042562"/>
      </dsp:txXfrm>
    </dsp:sp>
    <dsp:sp modelId="{7B8832C5-DB70-4D12-BECD-A7289DA77B37}">
      <dsp:nvSpPr>
        <dsp:cNvPr id="0" name=""/>
        <dsp:cNvSpPr/>
      </dsp:nvSpPr>
      <dsp:spPr>
        <a:xfrm>
          <a:off x="657740" y="1456821"/>
          <a:ext cx="2310725" cy="11553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3700" kern="1200"/>
        </a:p>
      </dsp:txBody>
      <dsp:txXfrm>
        <a:off x="714140" y="1513221"/>
        <a:ext cx="2197925" cy="10425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EB8965-F832-4E9A-B430-BD89EF5FFC11}" type="datetimeFigureOut">
              <a:rPr lang="ko-KR" altLang="en-US" smtClean="0"/>
              <a:t>2025-12-09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D0736-1E3D-4112-BEA3-E9B440D4E59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6336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/>
              <a:t>기술력을 어필할 수 있는 항목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D0736-1E3D-4112-BEA3-E9B440D4E595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58043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7D0736-1E3D-4112-BEA3-E9B440D4E595}" type="slidenum">
              <a:rPr lang="ko-KR" altLang="en-US" smtClean="0"/>
              <a:t>26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8064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2025-12-09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2178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2025-12-09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2169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2025-12-09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6581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2025-12-09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0080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2025-12-09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2585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2025-12-09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7153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2025-12-09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3659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2025-12-09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7556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2025-12-09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6198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2025-12-09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2232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2025-12-09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9932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26D8A-B36A-4AEF-988B-50E30891696D}" type="datetimeFigureOut">
              <a:rPr lang="ko-KR" altLang="en-US" smtClean="0"/>
              <a:t>2025-12-09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9921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7772400" cy="1470025"/>
          </a:xfrm>
        </p:spPr>
        <p:txBody>
          <a:bodyPr/>
          <a:lstStyle/>
          <a:p>
            <a:r>
              <a:rPr lang="ko-KR" altLang="en-US" dirty="0"/>
              <a:t>제품명 </a:t>
            </a:r>
            <a:r>
              <a:rPr lang="en-US" altLang="ko-KR" dirty="0"/>
              <a:t>ver1.0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055249"/>
            <a:ext cx="6400800" cy="876300"/>
          </a:xfrm>
        </p:spPr>
        <p:txBody>
          <a:bodyPr>
            <a:normAutofit fontScale="85000" lnSpcReduction="20000"/>
          </a:bodyPr>
          <a:lstStyle/>
          <a:p>
            <a:endParaRPr lang="en-US" altLang="ko-KR" dirty="0"/>
          </a:p>
          <a:p>
            <a:r>
              <a:rPr lang="ko-KR" altLang="en-US" dirty="0"/>
              <a:t>주식회사 </a:t>
            </a:r>
            <a:r>
              <a:rPr lang="en-US" altLang="ko-KR" dirty="0"/>
              <a:t>ABC</a:t>
            </a:r>
            <a:r>
              <a:rPr lang="ko-KR" altLang="en-US" dirty="0"/>
              <a:t>소프트</a:t>
            </a:r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685800" y="575074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신</a:t>
            </a:r>
            <a:r>
              <a:rPr lang="en-US" altLang="ko-K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SW</a:t>
            </a:r>
            <a:r>
              <a:rPr lang="ko-KR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상품대상 제출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4979081"/>
            <a:ext cx="8712968" cy="16974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ko-KR" sz="1600" dirty="0">
                <a:solidFill>
                  <a:srgbClr val="0000FF"/>
                </a:solidFill>
              </a:rPr>
              <a:t>※ </a:t>
            </a:r>
            <a:r>
              <a:rPr lang="ko-KR" altLang="en-US" sz="1600" dirty="0">
                <a:solidFill>
                  <a:srgbClr val="0000FF"/>
                </a:solidFill>
              </a:rPr>
              <a:t>본 </a:t>
            </a:r>
            <a:r>
              <a:rPr lang="en-US" altLang="ko-KR" sz="1600" dirty="0">
                <a:solidFill>
                  <a:srgbClr val="0000FF"/>
                </a:solidFill>
              </a:rPr>
              <a:t>PPT</a:t>
            </a:r>
            <a:r>
              <a:rPr lang="ko-KR" altLang="en-US" sz="1600" dirty="0">
                <a:solidFill>
                  <a:srgbClr val="0000FF"/>
                </a:solidFill>
              </a:rPr>
              <a:t>는 샘플입니다</a:t>
            </a:r>
            <a:r>
              <a:rPr lang="en-US" altLang="ko-KR" sz="1600" dirty="0">
                <a:solidFill>
                  <a:srgbClr val="0000FF"/>
                </a:solidFill>
              </a:rPr>
              <a:t>. </a:t>
            </a:r>
            <a:r>
              <a:rPr lang="ko-KR" altLang="en-US" sz="1600" dirty="0">
                <a:solidFill>
                  <a:srgbClr val="0000FF"/>
                </a:solidFill>
              </a:rPr>
              <a:t>다른 형태나 양식을 사용하셔도 됩니다</a:t>
            </a:r>
            <a:r>
              <a:rPr lang="en-US" altLang="ko-KR" sz="1600" dirty="0">
                <a:solidFill>
                  <a:srgbClr val="0000FF"/>
                </a:solidFill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ko-KR" sz="1600" dirty="0">
                <a:solidFill>
                  <a:srgbClr val="0000FF"/>
                </a:solidFill>
              </a:rPr>
              <a:t>※ </a:t>
            </a:r>
            <a:r>
              <a:rPr lang="ko-KR" altLang="en-US" sz="1600" dirty="0">
                <a:solidFill>
                  <a:srgbClr val="0000FF"/>
                </a:solidFill>
              </a:rPr>
              <a:t>해당 내용이 없더라도 장표를 삭제하지 말고 ‘해당 없음’ 으로 표기해 주시기 바랍니다</a:t>
            </a:r>
            <a:r>
              <a:rPr lang="en-US" altLang="ko-KR" sz="1600" dirty="0">
                <a:solidFill>
                  <a:srgbClr val="0000FF"/>
                </a:solidFill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ko-KR" sz="1600" dirty="0">
                <a:solidFill>
                  <a:srgbClr val="0000FF"/>
                </a:solidFill>
              </a:rPr>
              <a:t>※ </a:t>
            </a:r>
            <a:r>
              <a:rPr lang="ko-KR" altLang="en-US" sz="1600" dirty="0">
                <a:solidFill>
                  <a:srgbClr val="0000FF"/>
                </a:solidFill>
              </a:rPr>
              <a:t>타 양식을 사용할 경우 </a:t>
            </a:r>
            <a:r>
              <a:rPr lang="ko-KR" altLang="en-US" sz="1600" b="1" dirty="0">
                <a:solidFill>
                  <a:srgbClr val="FF0000"/>
                </a:solidFill>
              </a:rPr>
              <a:t>본 양식의 목차 및 평가항목</a:t>
            </a:r>
            <a:r>
              <a:rPr lang="en-US" altLang="ko-KR" sz="1600" b="1" dirty="0">
                <a:solidFill>
                  <a:srgbClr val="FF0000"/>
                </a:solidFill>
              </a:rPr>
              <a:t>(</a:t>
            </a:r>
            <a:r>
              <a:rPr lang="ko-KR" altLang="en-US" sz="1600" b="1" dirty="0">
                <a:solidFill>
                  <a:srgbClr val="FF0000"/>
                </a:solidFill>
              </a:rPr>
              <a:t>독창성</a:t>
            </a:r>
            <a:r>
              <a:rPr lang="en-US" altLang="ko-KR" sz="1600" b="1" dirty="0">
                <a:solidFill>
                  <a:srgbClr val="FF0000"/>
                </a:solidFill>
              </a:rPr>
              <a:t>, </a:t>
            </a:r>
            <a:r>
              <a:rPr lang="ko-KR" altLang="en-US" sz="1600" b="1" dirty="0">
                <a:solidFill>
                  <a:srgbClr val="FF0000"/>
                </a:solidFill>
              </a:rPr>
              <a:t>경쟁력</a:t>
            </a:r>
            <a:r>
              <a:rPr lang="en-US" altLang="ko-KR" sz="1600" b="1" dirty="0">
                <a:solidFill>
                  <a:srgbClr val="FF0000"/>
                </a:solidFill>
              </a:rPr>
              <a:t>, </a:t>
            </a:r>
            <a:r>
              <a:rPr lang="ko-KR" altLang="en-US" sz="1600" b="1" dirty="0">
                <a:solidFill>
                  <a:srgbClr val="FF0000"/>
                </a:solidFill>
              </a:rPr>
              <a:t>시장성 등</a:t>
            </a:r>
            <a:r>
              <a:rPr lang="en-US" altLang="ko-KR" sz="1600" b="1" dirty="0">
                <a:solidFill>
                  <a:srgbClr val="FF0000"/>
                </a:solidFill>
              </a:rPr>
              <a:t>)</a:t>
            </a:r>
            <a:r>
              <a:rPr lang="ko-KR" altLang="en-US" sz="1600" b="1" dirty="0">
                <a:solidFill>
                  <a:srgbClr val="FF0000"/>
                </a:solidFill>
              </a:rPr>
              <a:t>은</a:t>
            </a:r>
            <a:r>
              <a:rPr lang="en-US" altLang="ko-KR" sz="1600" b="1" dirty="0">
                <a:solidFill>
                  <a:srgbClr val="FF0000"/>
                </a:solidFill>
              </a:rPr>
              <a:t> </a:t>
            </a:r>
            <a:r>
              <a:rPr lang="ko-KR" altLang="en-US" sz="1600" b="1" dirty="0">
                <a:solidFill>
                  <a:srgbClr val="FF0000"/>
                </a:solidFill>
              </a:rPr>
              <a:t>반드시 </a:t>
            </a:r>
            <a:endParaRPr lang="en-US" altLang="ko-KR" sz="1600" b="1" dirty="0">
              <a:solidFill>
                <a:srgbClr val="FF0000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ko-KR" sz="1600" b="1" dirty="0">
                <a:solidFill>
                  <a:srgbClr val="FF0000"/>
                </a:solidFill>
              </a:rPr>
              <a:t>   </a:t>
            </a:r>
            <a:r>
              <a:rPr lang="ko-KR" altLang="en-US" sz="1600" b="1" dirty="0">
                <a:solidFill>
                  <a:srgbClr val="FF0000"/>
                </a:solidFill>
              </a:rPr>
              <a:t>넣어</a:t>
            </a:r>
            <a:r>
              <a:rPr lang="ko-KR" altLang="en-US" sz="1600" dirty="0">
                <a:solidFill>
                  <a:srgbClr val="0000FF"/>
                </a:solidFill>
              </a:rPr>
              <a:t> 주시기 바랍니다</a:t>
            </a:r>
            <a:r>
              <a:rPr lang="en-US" altLang="ko-KR" sz="1600" dirty="0">
                <a:solidFill>
                  <a:srgbClr val="0000FF"/>
                </a:solidFill>
              </a:rPr>
              <a:t>. (1</a:t>
            </a:r>
            <a:r>
              <a:rPr lang="ko-KR" altLang="en-US" sz="1600" dirty="0">
                <a:solidFill>
                  <a:srgbClr val="0000FF"/>
                </a:solidFill>
              </a:rPr>
              <a:t>차 서류심사 시 </a:t>
            </a:r>
            <a:r>
              <a:rPr lang="en-US" altLang="ko-KR" sz="1600" dirty="0">
                <a:solidFill>
                  <a:srgbClr val="0000FF"/>
                </a:solidFill>
              </a:rPr>
              <a:t>9</a:t>
            </a:r>
            <a:r>
              <a:rPr lang="ko-KR" altLang="en-US" sz="1600" dirty="0">
                <a:solidFill>
                  <a:srgbClr val="0000FF"/>
                </a:solidFill>
              </a:rPr>
              <a:t>가지 항목 평가</a:t>
            </a:r>
            <a:r>
              <a:rPr lang="en-US" altLang="ko-KR" sz="1600" dirty="0">
                <a:solidFill>
                  <a:srgbClr val="0000FF"/>
                </a:solidFill>
              </a:rPr>
              <a:t>, </a:t>
            </a:r>
            <a:r>
              <a:rPr lang="ko-KR" altLang="en-US" sz="1600" dirty="0">
                <a:solidFill>
                  <a:srgbClr val="0000FF"/>
                </a:solidFill>
              </a:rPr>
              <a:t>상세내용은 중요</a:t>
            </a:r>
            <a:r>
              <a:rPr lang="en-US" altLang="ko-KR" sz="1600" dirty="0">
                <a:solidFill>
                  <a:srgbClr val="0000FF"/>
                </a:solidFill>
              </a:rPr>
              <a:t>2 </a:t>
            </a:r>
            <a:r>
              <a:rPr lang="ko-KR" altLang="en-US" sz="1600" dirty="0">
                <a:solidFill>
                  <a:srgbClr val="0000FF"/>
                </a:solidFill>
              </a:rPr>
              <a:t>참조</a:t>
            </a:r>
            <a:r>
              <a:rPr lang="en-US" altLang="ko-KR" sz="1600" dirty="0">
                <a:solidFill>
                  <a:srgbClr val="0000FF"/>
                </a:solidFill>
              </a:rPr>
              <a:t>)</a:t>
            </a:r>
          </a:p>
          <a:p>
            <a:pPr>
              <a:lnSpc>
                <a:spcPct val="130000"/>
              </a:lnSpc>
            </a:pPr>
            <a:r>
              <a:rPr lang="en-US" altLang="ko-KR" sz="1600" dirty="0">
                <a:solidFill>
                  <a:srgbClr val="0000FF"/>
                </a:solidFill>
              </a:rPr>
              <a:t>※ </a:t>
            </a:r>
            <a:r>
              <a:rPr lang="ko-KR" altLang="en-US" sz="1600" dirty="0">
                <a:solidFill>
                  <a:srgbClr val="0000FF"/>
                </a:solidFill>
              </a:rPr>
              <a:t>대외비가 들어가는 슬라이드는 </a:t>
            </a:r>
            <a:r>
              <a:rPr lang="ko-KR" altLang="en-US" sz="1600" b="1" dirty="0">
                <a:solidFill>
                  <a:srgbClr val="FF0000"/>
                </a:solidFill>
              </a:rPr>
              <a:t>대외비</a:t>
            </a:r>
            <a:r>
              <a:rPr lang="ko-KR" altLang="en-US" sz="1600" dirty="0">
                <a:solidFill>
                  <a:srgbClr val="0000FF"/>
                </a:solidFill>
              </a:rPr>
              <a:t> 표시를 부탁 드립니다</a:t>
            </a:r>
            <a:r>
              <a:rPr lang="en-US" altLang="ko-KR" sz="1600" dirty="0">
                <a:solidFill>
                  <a:srgbClr val="0000FF"/>
                </a:solidFill>
              </a:rPr>
              <a:t>.</a:t>
            </a:r>
            <a:endParaRPr lang="ko-KR" alt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8574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시  장  성</a:t>
            </a:r>
          </a:p>
        </p:txBody>
      </p:sp>
      <p:grpSp>
        <p:nvGrpSpPr>
          <p:cNvPr id="3" name="그룹 2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4" name="그룹 3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7" name="직사각형 6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3-2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8" name="직선 연결선 7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extBox 5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spc="-300" dirty="0"/>
                <a:t>해당 제품의 최근 </a:t>
              </a:r>
              <a:r>
                <a:rPr lang="en-US" altLang="ko-KR" sz="2400" spc="-300" dirty="0"/>
                <a:t>3</a:t>
              </a:r>
              <a:r>
                <a:rPr lang="ko-KR" altLang="en-US" sz="2400" spc="-300" dirty="0"/>
                <a:t>년 매출액</a:t>
              </a:r>
              <a:r>
                <a:rPr lang="en-US" altLang="ko-KR" sz="2400" spc="-300" dirty="0"/>
                <a:t>(HW</a:t>
              </a:r>
              <a:r>
                <a:rPr lang="ko-KR" altLang="en-US" sz="2400" spc="-300" dirty="0"/>
                <a:t>제외</a:t>
              </a:r>
              <a:r>
                <a:rPr lang="en-US" altLang="ko-KR" sz="2400" spc="-300" dirty="0"/>
                <a:t>)</a:t>
              </a:r>
              <a:endParaRPr lang="ko-KR" altLang="en-US" sz="2400" spc="-300" dirty="0"/>
            </a:p>
          </p:txBody>
        </p:sp>
      </p:grpSp>
      <p:graphicFrame>
        <p:nvGraphicFramePr>
          <p:cNvPr id="2" name="차트 1"/>
          <p:cNvGraphicFramePr/>
          <p:nvPr>
            <p:extLst>
              <p:ext uri="{D42A27DB-BD31-4B8C-83A1-F6EECF244321}">
                <p14:modId xmlns:p14="http://schemas.microsoft.com/office/powerpoint/2010/main" val="3613497506"/>
              </p:ext>
            </p:extLst>
          </p:nvPr>
        </p:nvGraphicFramePr>
        <p:xfrm>
          <a:off x="827584" y="1340768"/>
          <a:ext cx="7632848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652924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시  장  성</a:t>
            </a:r>
          </a:p>
        </p:txBody>
      </p:sp>
      <p:grpSp>
        <p:nvGrpSpPr>
          <p:cNvPr id="3" name="그룹 2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4" name="그룹 3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7" name="직사각형 6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3-3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8" name="직선 연결선 7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extBox 5"/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spc="-150" dirty="0"/>
                <a:t>향후 </a:t>
              </a:r>
              <a:r>
                <a:rPr lang="en-US" altLang="ko-KR" sz="2800" spc="-150" dirty="0"/>
                <a:t>3</a:t>
              </a:r>
              <a:r>
                <a:rPr lang="ko-KR" altLang="en-US" sz="2800" spc="-150" dirty="0"/>
                <a:t>년 매출 추정치</a:t>
              </a:r>
            </a:p>
          </p:txBody>
        </p:sp>
      </p:grpSp>
      <p:graphicFrame>
        <p:nvGraphicFramePr>
          <p:cNvPr id="2" name="차트 1"/>
          <p:cNvGraphicFramePr/>
          <p:nvPr>
            <p:extLst>
              <p:ext uri="{D42A27DB-BD31-4B8C-83A1-F6EECF244321}">
                <p14:modId xmlns:p14="http://schemas.microsoft.com/office/powerpoint/2010/main" val="1036795487"/>
              </p:ext>
            </p:extLst>
          </p:nvPr>
        </p:nvGraphicFramePr>
        <p:xfrm>
          <a:off x="827584" y="1340768"/>
          <a:ext cx="7632848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652924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미래가능성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1560" y="1268760"/>
            <a:ext cx="79928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</a:t>
            </a:r>
            <a:r>
              <a:rPr lang="ko-KR" altLang="en-US" dirty="0"/>
              <a:t>기술 발전 및 확산 가능성</a:t>
            </a:r>
            <a:endParaRPr lang="en-US" altLang="ko-KR" dirty="0"/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</p:txBody>
      </p:sp>
      <p:grpSp>
        <p:nvGrpSpPr>
          <p:cNvPr id="6" name="그룹 5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7" name="그룹 6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9" name="직사각형 8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4-1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0" name="직선 연결선 9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TextBox 7"/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spc="-150" dirty="0"/>
                <a:t>기술 발전 및 확산 가능성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146540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미래가능성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5556" y="1196752"/>
            <a:ext cx="79928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</a:t>
            </a:r>
            <a:r>
              <a:rPr lang="ko-KR" altLang="en-US" dirty="0"/>
              <a:t>잠재 시장의 </a:t>
            </a:r>
            <a:r>
              <a:rPr lang="ko-KR" altLang="en-US"/>
              <a:t>성장 가능성</a:t>
            </a:r>
            <a:endParaRPr lang="en-US" altLang="ko-KR" dirty="0"/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 </a:t>
            </a:r>
          </a:p>
          <a:p>
            <a:r>
              <a:rPr lang="en-US" altLang="ko-KR" dirty="0"/>
              <a:t> - 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</p:txBody>
      </p:sp>
      <p:grpSp>
        <p:nvGrpSpPr>
          <p:cNvPr id="6" name="그룹 5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7" name="그룹 6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9" name="직사각형 8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4-2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0" name="직선 연결선 9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TextBox 7"/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spc="-150" dirty="0"/>
                <a:t>잠재 시장의 성장 가능성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281168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수출실적 및 </a:t>
            </a:r>
            <a:br>
              <a:rPr lang="en-US" altLang="ko-K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ko-KR" alt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국제화가능성</a:t>
            </a:r>
            <a:endParaRPr lang="ko-KR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차트 2"/>
          <p:cNvGraphicFramePr/>
          <p:nvPr>
            <p:extLst>
              <p:ext uri="{D42A27DB-BD31-4B8C-83A1-F6EECF244321}">
                <p14:modId xmlns:p14="http://schemas.microsoft.com/office/powerpoint/2010/main" val="2288593746"/>
              </p:ext>
            </p:extLst>
          </p:nvPr>
        </p:nvGraphicFramePr>
        <p:xfrm>
          <a:off x="755576" y="1422068"/>
          <a:ext cx="7416824" cy="51032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2" name="그룹 11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13" name="그룹 12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5" name="직사각형 14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5-1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6" name="직선 연결선 15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13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spc="-300" dirty="0"/>
                <a:t>해당 제품의 최근 </a:t>
              </a:r>
              <a:r>
                <a:rPr lang="en-US" altLang="ko-KR" sz="2400" spc="-300" dirty="0"/>
                <a:t>3</a:t>
              </a:r>
              <a:r>
                <a:rPr lang="ko-KR" altLang="en-US" sz="2400" spc="-300" dirty="0"/>
                <a:t>년 수출액</a:t>
              </a:r>
              <a:r>
                <a:rPr lang="en-US" altLang="ko-KR" sz="2400" spc="-300" dirty="0"/>
                <a:t>(HW</a:t>
              </a:r>
              <a:r>
                <a:rPr lang="ko-KR" altLang="en-US" sz="2400" spc="-300" dirty="0"/>
                <a:t>제외</a:t>
              </a:r>
              <a:r>
                <a:rPr lang="en-US" altLang="ko-KR" sz="2400" spc="-300" dirty="0"/>
                <a:t>)</a:t>
              </a:r>
              <a:endParaRPr lang="ko-KR" altLang="en-US" sz="2400" spc="-300" dirty="0"/>
            </a:p>
          </p:txBody>
        </p:sp>
      </p:grpSp>
    </p:spTree>
    <p:extLst>
      <p:ext uri="{BB962C8B-B14F-4D97-AF65-F5344CB8AC3E}">
        <p14:creationId xmlns:p14="http://schemas.microsoft.com/office/powerpoint/2010/main" val="8349953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수출실적 및 </a:t>
            </a:r>
            <a:br>
              <a:rPr lang="en-US" altLang="ko-K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ko-KR" alt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국제화가능성</a:t>
            </a:r>
            <a:endParaRPr lang="ko-KR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1340768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</a:t>
            </a:r>
            <a:r>
              <a:rPr lang="ko-KR" altLang="en-US" dirty="0"/>
              <a:t>글로벌 시장 진출 계획 및 가능성</a:t>
            </a:r>
          </a:p>
        </p:txBody>
      </p:sp>
      <p:sp>
        <p:nvSpPr>
          <p:cNvPr id="4" name="모서리가 둥근 직사각형 3"/>
          <p:cNvSpPr/>
          <p:nvPr/>
        </p:nvSpPr>
        <p:spPr>
          <a:xfrm>
            <a:off x="755576" y="1844824"/>
            <a:ext cx="7632848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모서리가 둥근 직사각형 6"/>
          <p:cNvSpPr/>
          <p:nvPr/>
        </p:nvSpPr>
        <p:spPr>
          <a:xfrm>
            <a:off x="755576" y="2708920"/>
            <a:ext cx="7632848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모서리가 둥근 직사각형 7"/>
          <p:cNvSpPr/>
          <p:nvPr/>
        </p:nvSpPr>
        <p:spPr>
          <a:xfrm>
            <a:off x="755576" y="3573016"/>
            <a:ext cx="7632848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827584" y="206084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>
                <a:solidFill>
                  <a:schemeClr val="bg1"/>
                </a:solidFill>
              </a:rPr>
              <a:t>전략</a:t>
            </a:r>
            <a:r>
              <a:rPr lang="en-US" altLang="ko-KR" dirty="0">
                <a:solidFill>
                  <a:schemeClr val="bg1"/>
                </a:solidFill>
              </a:rPr>
              <a:t>1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7584" y="291565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>
                <a:solidFill>
                  <a:schemeClr val="bg1"/>
                </a:solidFill>
              </a:rPr>
              <a:t>전략</a:t>
            </a:r>
            <a:r>
              <a:rPr lang="en-US" altLang="ko-KR" dirty="0">
                <a:solidFill>
                  <a:schemeClr val="bg1"/>
                </a:solidFill>
              </a:rPr>
              <a:t>2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7584" y="377974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>
                <a:solidFill>
                  <a:schemeClr val="bg1"/>
                </a:solidFill>
              </a:rPr>
              <a:t>전략</a:t>
            </a:r>
            <a:r>
              <a:rPr lang="en-US" altLang="ko-KR" dirty="0">
                <a:solidFill>
                  <a:schemeClr val="bg1"/>
                </a:solidFill>
              </a:rPr>
              <a:t>3</a:t>
            </a:r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12" name="그룹 11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13" name="그룹 12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5" name="직사각형 14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5-2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6" name="직선 연결선 15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13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/>
                <a:t>글로벌 시장 진출 계획 및 가능성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731300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파급효과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1560" y="1340768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</a:t>
            </a:r>
            <a:r>
              <a:rPr lang="ko-KR" altLang="en-US" dirty="0"/>
              <a:t>경제 사회 전반의 </a:t>
            </a:r>
            <a:r>
              <a:rPr lang="ko-KR" altLang="en-US" dirty="0" err="1"/>
              <a:t>파급력</a:t>
            </a:r>
            <a:endParaRPr lang="ko-KR" altLang="en-US" dirty="0"/>
          </a:p>
        </p:txBody>
      </p:sp>
      <p:sp>
        <p:nvSpPr>
          <p:cNvPr id="4" name="모서리가 둥근 직사각형 3"/>
          <p:cNvSpPr/>
          <p:nvPr/>
        </p:nvSpPr>
        <p:spPr>
          <a:xfrm>
            <a:off x="755576" y="1844824"/>
            <a:ext cx="7632848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모서리가 둥근 직사각형 6"/>
          <p:cNvSpPr/>
          <p:nvPr/>
        </p:nvSpPr>
        <p:spPr>
          <a:xfrm>
            <a:off x="755576" y="2708920"/>
            <a:ext cx="7632848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모서리가 둥근 직사각형 7"/>
          <p:cNvSpPr/>
          <p:nvPr/>
        </p:nvSpPr>
        <p:spPr>
          <a:xfrm>
            <a:off x="755576" y="3573016"/>
            <a:ext cx="7632848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827584" y="206084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A</a:t>
            </a:r>
            <a:r>
              <a:rPr lang="ko-KR" altLang="en-US" dirty="0">
                <a:solidFill>
                  <a:schemeClr val="bg1"/>
                </a:solidFill>
              </a:rPr>
              <a:t>산업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7584" y="291565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B</a:t>
            </a:r>
            <a:r>
              <a:rPr lang="ko-KR" altLang="en-US" dirty="0">
                <a:solidFill>
                  <a:schemeClr val="bg1"/>
                </a:solidFill>
              </a:rPr>
              <a:t>산업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27584" y="377974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>
                <a:solidFill>
                  <a:schemeClr val="bg1"/>
                </a:solidFill>
              </a:rPr>
              <a:t>국가</a:t>
            </a:r>
          </a:p>
        </p:txBody>
      </p:sp>
      <p:grpSp>
        <p:nvGrpSpPr>
          <p:cNvPr id="12" name="그룹 11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13" name="그룹 12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5" name="직사각형 14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6-1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6" name="직선 연결선 15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13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/>
                <a:t>경제 사회 전반의 </a:t>
              </a:r>
              <a:r>
                <a:rPr lang="ko-KR" altLang="en-US" sz="2400" dirty="0" err="1"/>
                <a:t>파급력</a:t>
              </a:r>
              <a:endParaRPr lang="ko-KR" alt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398666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파급효과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1560" y="1340768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SW</a:t>
            </a:r>
            <a:r>
              <a:rPr lang="ko-KR" altLang="en-US" dirty="0"/>
              <a:t>규모 또는 난이도 표현</a:t>
            </a:r>
            <a:r>
              <a:rPr lang="en-US" altLang="ko-KR" dirty="0"/>
              <a:t>(SW</a:t>
            </a:r>
            <a:r>
              <a:rPr lang="ko-KR" altLang="en-US" dirty="0"/>
              <a:t>세부구성도</a:t>
            </a:r>
            <a:r>
              <a:rPr lang="en-US" altLang="ko-KR" dirty="0"/>
              <a:t>)</a:t>
            </a:r>
            <a:endParaRPr lang="ko-KR" altLang="en-US" dirty="0"/>
          </a:p>
        </p:txBody>
      </p:sp>
      <p:grpSp>
        <p:nvGrpSpPr>
          <p:cNvPr id="12" name="그룹 11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13" name="그룹 12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5" name="직사각형 14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6-2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6" name="직선 연결선 15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13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/>
                <a:t>기반 </a:t>
              </a:r>
              <a:r>
                <a:rPr lang="ko-KR" altLang="en-US" sz="2400" dirty="0" err="1"/>
                <a:t>기술성</a:t>
              </a:r>
              <a:endParaRPr lang="ko-KR" altLang="en-US" sz="2400" dirty="0"/>
            </a:p>
          </p:txBody>
        </p:sp>
      </p:grpSp>
      <p:pic>
        <p:nvPicPr>
          <p:cNvPr id="1026" name="Picture 2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67087"/>
            <a:ext cx="7488832" cy="4902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57053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1944216" cy="72008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범용성 및 </a:t>
            </a:r>
            <a:br>
              <a:rPr lang="en-US" altLang="ko-K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공공성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3528" y="1268760"/>
            <a:ext cx="82809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</a:t>
            </a:r>
            <a:r>
              <a:rPr lang="ko-KR" altLang="en-US" dirty="0"/>
              <a:t>기술로서의 </a:t>
            </a:r>
            <a:r>
              <a:rPr lang="ko-KR" altLang="en-US" dirty="0" err="1"/>
              <a:t>활용성</a:t>
            </a:r>
            <a:endParaRPr lang="en-US" altLang="ko-KR" dirty="0"/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 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</p:txBody>
      </p:sp>
      <p:grpSp>
        <p:nvGrpSpPr>
          <p:cNvPr id="8" name="그룹 7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9" name="그룹 8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1" name="직사각형 10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7-1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2" name="직선 연결선 11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TextBox 9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spc="-150" dirty="0"/>
                <a:t>다양한 환경</a:t>
              </a:r>
              <a:r>
                <a:rPr lang="en-US" altLang="ko-KR" sz="2400" spc="-150" dirty="0"/>
                <a:t>(</a:t>
              </a:r>
              <a:r>
                <a:rPr lang="ko-KR" altLang="en-US" sz="2400" spc="-150" dirty="0"/>
                <a:t>기술</a:t>
              </a:r>
              <a:r>
                <a:rPr lang="en-US" altLang="ko-KR" sz="2400" spc="-150" dirty="0"/>
                <a:t>, </a:t>
              </a:r>
              <a:r>
                <a:rPr lang="ko-KR" altLang="en-US" sz="2400" spc="-150" dirty="0"/>
                <a:t>산업</a:t>
              </a:r>
              <a:r>
                <a:rPr lang="en-US" altLang="ko-KR" sz="2400" spc="-150" dirty="0"/>
                <a:t>)</a:t>
              </a:r>
              <a:r>
                <a:rPr lang="ko-KR" altLang="en-US" sz="2400" spc="-150" dirty="0"/>
                <a:t>에서의 </a:t>
              </a:r>
              <a:r>
                <a:rPr lang="ko-KR" altLang="en-US" sz="2400" spc="-150" dirty="0" err="1"/>
                <a:t>활용성</a:t>
              </a:r>
              <a:endParaRPr lang="ko-KR" altLang="en-US" sz="2400" spc="-150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23528" y="3501008"/>
            <a:ext cx="82809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</a:t>
            </a:r>
            <a:r>
              <a:rPr lang="ko-KR" altLang="en-US" dirty="0"/>
              <a:t>산업에서의 </a:t>
            </a:r>
            <a:r>
              <a:rPr lang="ko-KR" altLang="en-US" dirty="0" err="1"/>
              <a:t>활용성</a:t>
            </a:r>
            <a:endParaRPr lang="en-US" altLang="ko-KR" dirty="0"/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 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13515612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1944216" cy="72008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범용성 및 </a:t>
            </a:r>
            <a:br>
              <a:rPr lang="en-US" altLang="ko-K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공공성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1520" y="1339314"/>
            <a:ext cx="84969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</a:t>
            </a:r>
            <a:r>
              <a:rPr lang="ko-KR" altLang="en-US" dirty="0"/>
              <a:t>국가 전략적 필요성</a:t>
            </a:r>
            <a:endParaRPr lang="en-US" altLang="ko-KR" dirty="0"/>
          </a:p>
          <a:p>
            <a:r>
              <a:rPr lang="en-US" altLang="ko-KR" dirty="0"/>
              <a:t> - </a:t>
            </a:r>
            <a:r>
              <a:rPr lang="en-US" altLang="ko-KR" dirty="0">
                <a:solidFill>
                  <a:schemeClr val="accent1"/>
                </a:solidFill>
              </a:rPr>
              <a:t>A</a:t>
            </a:r>
            <a:r>
              <a:rPr lang="ko-KR" altLang="en-US" dirty="0">
                <a:solidFill>
                  <a:schemeClr val="accent1"/>
                </a:solidFill>
              </a:rPr>
              <a:t>분야는 향후 </a:t>
            </a:r>
            <a:r>
              <a:rPr lang="en-US" altLang="ko-KR" dirty="0">
                <a:solidFill>
                  <a:schemeClr val="accent1"/>
                </a:solidFill>
              </a:rPr>
              <a:t>10</a:t>
            </a:r>
            <a:r>
              <a:rPr lang="ko-KR" altLang="en-US" dirty="0" err="1">
                <a:solidFill>
                  <a:schemeClr val="accent1"/>
                </a:solidFill>
              </a:rPr>
              <a:t>년내</a:t>
            </a:r>
            <a:r>
              <a:rPr lang="en-US" altLang="ko-KR" dirty="0">
                <a:solidFill>
                  <a:schemeClr val="accent1"/>
                </a:solidFill>
              </a:rPr>
              <a:t>, </a:t>
            </a:r>
            <a:r>
              <a:rPr lang="ko-KR" altLang="en-US" dirty="0">
                <a:solidFill>
                  <a:schemeClr val="accent1"/>
                </a:solidFill>
              </a:rPr>
              <a:t>세계 </a:t>
            </a:r>
            <a:r>
              <a:rPr lang="en-US" altLang="ko-KR" dirty="0">
                <a:solidFill>
                  <a:schemeClr val="accent1"/>
                </a:solidFill>
              </a:rPr>
              <a:t>1</a:t>
            </a:r>
            <a:r>
              <a:rPr lang="ko-KR" altLang="en-US" dirty="0">
                <a:solidFill>
                  <a:schemeClr val="accent1"/>
                </a:solidFill>
              </a:rPr>
              <a:t>조시장으로 성장 예상</a:t>
            </a:r>
            <a:endParaRPr lang="en-US" altLang="ko-KR" dirty="0">
              <a:solidFill>
                <a:schemeClr val="accent1"/>
              </a:solidFill>
            </a:endParaRPr>
          </a:p>
          <a:p>
            <a:r>
              <a:rPr lang="en-US" altLang="ko-KR" dirty="0"/>
              <a:t> - </a:t>
            </a:r>
            <a:r>
              <a:rPr lang="ko-KR" altLang="en-US" dirty="0">
                <a:solidFill>
                  <a:schemeClr val="accent1"/>
                </a:solidFill>
              </a:rPr>
              <a:t>국내 </a:t>
            </a:r>
            <a:r>
              <a:rPr lang="en-US" altLang="ko-KR" dirty="0">
                <a:solidFill>
                  <a:schemeClr val="accent1"/>
                </a:solidFill>
              </a:rPr>
              <a:t>A</a:t>
            </a:r>
            <a:r>
              <a:rPr lang="ko-KR" altLang="en-US" dirty="0">
                <a:solidFill>
                  <a:schemeClr val="accent1"/>
                </a:solidFill>
              </a:rPr>
              <a:t>분야 제품 부족</a:t>
            </a:r>
            <a:endParaRPr lang="en-US" altLang="ko-KR" dirty="0">
              <a:solidFill>
                <a:schemeClr val="accent1"/>
              </a:solidFill>
            </a:endParaRPr>
          </a:p>
          <a:p>
            <a:r>
              <a:rPr lang="en-US" altLang="ko-KR" dirty="0"/>
              <a:t> - </a:t>
            </a:r>
            <a:r>
              <a:rPr lang="ko-KR" altLang="en-US" spc="-150" dirty="0">
                <a:solidFill>
                  <a:schemeClr val="accent1"/>
                </a:solidFill>
              </a:rPr>
              <a:t>해외 제품과 유사한 성능이지만</a:t>
            </a:r>
            <a:r>
              <a:rPr lang="en-US" altLang="ko-KR" spc="-150" dirty="0">
                <a:solidFill>
                  <a:schemeClr val="accent1"/>
                </a:solidFill>
              </a:rPr>
              <a:t>, </a:t>
            </a:r>
            <a:r>
              <a:rPr lang="ko-KR" altLang="en-US" spc="-150" dirty="0">
                <a:solidFill>
                  <a:schemeClr val="accent1"/>
                </a:solidFill>
              </a:rPr>
              <a:t>독점적 지위를 해제할 수 있는 비용적 강점 존재 등</a:t>
            </a:r>
            <a:endParaRPr lang="en-US" altLang="ko-KR" spc="-150" dirty="0">
              <a:solidFill>
                <a:schemeClr val="accent1"/>
              </a:solidFill>
            </a:endParaRP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</p:txBody>
      </p:sp>
      <p:grpSp>
        <p:nvGrpSpPr>
          <p:cNvPr id="8" name="그룹 7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9" name="그룹 8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1" name="직사각형 10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7-2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2" name="직선 연결선 11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TextBox 9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spc="-150" dirty="0"/>
                <a:t>국가</a:t>
              </a:r>
              <a:r>
                <a:rPr lang="en-US" altLang="ko-KR" sz="2400" spc="-150" dirty="0"/>
                <a:t>, </a:t>
              </a:r>
              <a:r>
                <a:rPr lang="ko-KR" altLang="en-US" sz="2400" spc="-150" dirty="0"/>
                <a:t>산업적 측면에서의 전략적 필요성</a:t>
              </a:r>
              <a:endParaRPr lang="en-US" altLang="ko-KR" sz="2400" spc="-150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51520" y="3402866"/>
            <a:ext cx="84969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</a:t>
            </a:r>
            <a:r>
              <a:rPr lang="ko-KR" altLang="en-US" dirty="0"/>
              <a:t>산업적 전략적 필요성</a:t>
            </a:r>
            <a:endParaRPr lang="en-US" altLang="ko-KR" dirty="0"/>
          </a:p>
          <a:p>
            <a:r>
              <a:rPr lang="en-US" altLang="ko-KR" dirty="0"/>
              <a:t> - </a:t>
            </a:r>
            <a:r>
              <a:rPr lang="en-US" altLang="ko-KR" dirty="0">
                <a:solidFill>
                  <a:schemeClr val="accent1"/>
                </a:solidFill>
              </a:rPr>
              <a:t>A</a:t>
            </a:r>
            <a:r>
              <a:rPr lang="ko-KR" altLang="en-US" dirty="0">
                <a:solidFill>
                  <a:schemeClr val="accent1"/>
                </a:solidFill>
              </a:rPr>
              <a:t>분야는 향후 </a:t>
            </a:r>
            <a:r>
              <a:rPr lang="en-US" altLang="ko-KR" dirty="0">
                <a:solidFill>
                  <a:schemeClr val="accent1"/>
                </a:solidFill>
              </a:rPr>
              <a:t>10</a:t>
            </a:r>
            <a:r>
              <a:rPr lang="ko-KR" altLang="en-US" dirty="0" err="1">
                <a:solidFill>
                  <a:schemeClr val="accent1"/>
                </a:solidFill>
              </a:rPr>
              <a:t>년내</a:t>
            </a:r>
            <a:r>
              <a:rPr lang="en-US" altLang="ko-KR" dirty="0">
                <a:solidFill>
                  <a:schemeClr val="accent1"/>
                </a:solidFill>
              </a:rPr>
              <a:t>, </a:t>
            </a:r>
            <a:r>
              <a:rPr lang="ko-KR" altLang="en-US" dirty="0">
                <a:solidFill>
                  <a:schemeClr val="accent1"/>
                </a:solidFill>
              </a:rPr>
              <a:t>세계 </a:t>
            </a:r>
            <a:r>
              <a:rPr lang="en-US" altLang="ko-KR" dirty="0">
                <a:solidFill>
                  <a:schemeClr val="accent1"/>
                </a:solidFill>
              </a:rPr>
              <a:t>1</a:t>
            </a:r>
            <a:r>
              <a:rPr lang="ko-KR" altLang="en-US" dirty="0">
                <a:solidFill>
                  <a:schemeClr val="accent1"/>
                </a:solidFill>
              </a:rPr>
              <a:t>조시장으로 성장 예상</a:t>
            </a:r>
            <a:endParaRPr lang="en-US" altLang="ko-KR" dirty="0">
              <a:solidFill>
                <a:schemeClr val="accent1"/>
              </a:solidFill>
            </a:endParaRPr>
          </a:p>
          <a:p>
            <a:r>
              <a:rPr lang="en-US" altLang="ko-KR" dirty="0"/>
              <a:t> - </a:t>
            </a:r>
            <a:r>
              <a:rPr lang="ko-KR" altLang="en-US" dirty="0">
                <a:solidFill>
                  <a:schemeClr val="accent1"/>
                </a:solidFill>
              </a:rPr>
              <a:t>국내 </a:t>
            </a:r>
            <a:r>
              <a:rPr lang="en-US" altLang="ko-KR" dirty="0">
                <a:solidFill>
                  <a:schemeClr val="accent1"/>
                </a:solidFill>
              </a:rPr>
              <a:t>A</a:t>
            </a:r>
            <a:r>
              <a:rPr lang="ko-KR" altLang="en-US" dirty="0">
                <a:solidFill>
                  <a:schemeClr val="accent1"/>
                </a:solidFill>
              </a:rPr>
              <a:t>분야 제품 부족</a:t>
            </a:r>
            <a:endParaRPr lang="en-US" altLang="ko-KR" dirty="0">
              <a:solidFill>
                <a:schemeClr val="accent1"/>
              </a:solidFill>
            </a:endParaRPr>
          </a:p>
          <a:p>
            <a:r>
              <a:rPr lang="en-US" altLang="ko-KR" dirty="0"/>
              <a:t> - </a:t>
            </a:r>
            <a:r>
              <a:rPr lang="ko-KR" altLang="en-US" spc="-150" dirty="0">
                <a:solidFill>
                  <a:schemeClr val="accent1"/>
                </a:solidFill>
              </a:rPr>
              <a:t>해외 제품과 유사한 성능이지만</a:t>
            </a:r>
            <a:r>
              <a:rPr lang="en-US" altLang="ko-KR" spc="-150" dirty="0">
                <a:solidFill>
                  <a:schemeClr val="accent1"/>
                </a:solidFill>
              </a:rPr>
              <a:t>, </a:t>
            </a:r>
            <a:r>
              <a:rPr lang="ko-KR" altLang="en-US" spc="-150" dirty="0">
                <a:solidFill>
                  <a:schemeClr val="accent1"/>
                </a:solidFill>
              </a:rPr>
              <a:t>독점적 지위를 해제할 수 있는 비용적 강점 존재 등</a:t>
            </a:r>
            <a:endParaRPr lang="en-US" altLang="ko-KR" spc="-150" dirty="0">
              <a:solidFill>
                <a:schemeClr val="accent1"/>
              </a:solidFill>
            </a:endParaRP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3899550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58A650-8983-24B8-0F8A-4C7777DA7B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>
            <a:extLst>
              <a:ext uri="{FF2B5EF4-FFF2-40B4-BE49-F238E27FC236}">
                <a16:creationId xmlns:a16="http://schemas.microsoft.com/office/drawing/2014/main" id="{8A64ACEA-381B-B79E-0102-BF64A967A62E}"/>
              </a:ext>
            </a:extLst>
          </p:cNvPr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제품 소개</a:t>
            </a:r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01247C66-B10C-139D-E99F-37D042D59E71}"/>
              </a:ext>
            </a:extLst>
          </p:cNvPr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12" name="그룹 11">
              <a:extLst>
                <a:ext uri="{FF2B5EF4-FFF2-40B4-BE49-F238E27FC236}">
                  <a16:creationId xmlns:a16="http://schemas.microsoft.com/office/drawing/2014/main" id="{D5BD4D23-6EEF-1311-AB47-1BDA6DEEE2AE}"/>
                </a:ext>
              </a:extLst>
            </p:cNvPr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7" name="직사각형 6">
                <a:extLst>
                  <a:ext uri="{FF2B5EF4-FFF2-40B4-BE49-F238E27FC236}">
                    <a16:creationId xmlns:a16="http://schemas.microsoft.com/office/drawing/2014/main" id="{F19C39E2-06B7-7E42-44E0-6854DEF8774F}"/>
                  </a:ext>
                </a:extLst>
              </p:cNvPr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0</a:t>
                </a:r>
                <a:endParaRPr lang="ko-KR" altLang="en-US" sz="1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9" name="직선 연결선 8">
                <a:extLst>
                  <a:ext uri="{FF2B5EF4-FFF2-40B4-BE49-F238E27FC236}">
                    <a16:creationId xmlns:a16="http://schemas.microsoft.com/office/drawing/2014/main" id="{37ACA7E9-C91E-1ECB-F092-17C8B848A9F5}"/>
                  </a:ext>
                </a:extLst>
              </p:cNvPr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F1A0211-E2B3-D356-67D8-16D871CA9A2B}"/>
                </a:ext>
              </a:extLst>
            </p:cNvPr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/>
                <a:t>사용자 시나리오</a:t>
              </a:r>
            </a:p>
          </p:txBody>
        </p:sp>
      </p:grpSp>
      <p:sp>
        <p:nvSpPr>
          <p:cNvPr id="3" name="Rectangle 1">
            <a:extLst>
              <a:ext uri="{FF2B5EF4-FFF2-40B4-BE49-F238E27FC236}">
                <a16:creationId xmlns:a16="http://schemas.microsoft.com/office/drawing/2014/main" id="{71CD467F-C9DE-80DF-7789-76A17B1B91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20" y="2492896"/>
            <a:ext cx="8712968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kumimoji="0" lang="ko-KR" altLang="ko-K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예시 제품:</a:t>
            </a:r>
            <a:r>
              <a:rPr kumimoji="0" lang="ko-KR" altLang="ko-K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ko-KR" altLang="ko-KR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A솔루션</a:t>
            </a:r>
            <a:r>
              <a:rPr kumimoji="0" lang="ko-KR" altLang="ko-K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altLang="ko-KR" dirty="0"/>
              <a:t>(</a:t>
            </a:r>
            <a:r>
              <a:rPr lang="ko-KR" altLang="en-US" dirty="0"/>
              <a:t>프로젝트 협업 플랫폼</a:t>
            </a:r>
            <a:r>
              <a:rPr lang="en-US" altLang="ko-KR" dirty="0"/>
              <a:t>)</a:t>
            </a:r>
          </a:p>
          <a:p>
            <a:pPr lvl="0" eaLnBrk="0" fontAlgn="base" latinLnBrk="0" hangingPunct="0">
              <a:spcBef>
                <a:spcPct val="0"/>
              </a:spcBef>
              <a:spcAft>
                <a:spcPct val="0"/>
              </a:spcAft>
            </a:pPr>
            <a:endParaRPr kumimoji="0" lang="ko-KR" altLang="ko-K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r>
              <a:rPr lang="ko-KR" altLang="en-US" dirty="0"/>
              <a:t>박과장은 새로운 앱 출시 프로젝트를 팀원들과 함께 진행 중입니다</a:t>
            </a:r>
            <a:r>
              <a:rPr lang="en-US" altLang="ko-KR" dirty="0"/>
              <a:t>.</a:t>
            </a:r>
            <a:br>
              <a:rPr lang="en-US" altLang="ko-KR" dirty="0"/>
            </a:br>
            <a:r>
              <a:rPr lang="ko-KR" altLang="en-US" dirty="0"/>
              <a:t>오전에는 </a:t>
            </a:r>
            <a:r>
              <a:rPr lang="en-US" altLang="ko-KR" dirty="0"/>
              <a:t>A</a:t>
            </a:r>
            <a:r>
              <a:rPr lang="ko-KR" altLang="en-US" dirty="0"/>
              <a:t>솔루션에서 프로젝트 보드를 확인하고</a:t>
            </a:r>
            <a:r>
              <a:rPr lang="en-US" altLang="ko-KR" dirty="0"/>
              <a:t>, </a:t>
            </a:r>
            <a:r>
              <a:rPr lang="ko-KR" altLang="en-US" dirty="0"/>
              <a:t>진행상황을 체크합니다</a:t>
            </a:r>
            <a:r>
              <a:rPr lang="en-US" altLang="ko-KR" dirty="0"/>
              <a:t>.</a:t>
            </a:r>
          </a:p>
          <a:p>
            <a:endParaRPr lang="en-US" altLang="ko-KR" dirty="0"/>
          </a:p>
          <a:p>
            <a:r>
              <a:rPr lang="ko-KR" altLang="en-US" dirty="0"/>
              <a:t>디자이너는 디자인 파일을 업로드하고</a:t>
            </a:r>
            <a:r>
              <a:rPr lang="en-US" altLang="ko-KR" dirty="0"/>
              <a:t>, </a:t>
            </a:r>
            <a:r>
              <a:rPr lang="ko-KR" altLang="en-US" dirty="0"/>
              <a:t>개발자는 댓글로 피드백을 남깁니다</a:t>
            </a:r>
            <a:r>
              <a:rPr lang="en-US" altLang="ko-KR" dirty="0"/>
              <a:t>.</a:t>
            </a:r>
            <a:br>
              <a:rPr lang="en-US" altLang="ko-KR" dirty="0"/>
            </a:br>
            <a:r>
              <a:rPr lang="ko-KR" altLang="en-US" dirty="0"/>
              <a:t>실시간 알림으로 커뮤니케이션이 끊기지 않고</a:t>
            </a:r>
            <a:r>
              <a:rPr lang="en-US" altLang="ko-KR" dirty="0"/>
              <a:t>, </a:t>
            </a:r>
            <a:r>
              <a:rPr lang="ko-KR" altLang="en-US" dirty="0"/>
              <a:t>회의 없이도 자연스럽게 진행됩니다</a:t>
            </a:r>
            <a:r>
              <a:rPr lang="en-US" altLang="ko-KR" dirty="0"/>
              <a:t>.</a:t>
            </a:r>
          </a:p>
          <a:p>
            <a:endParaRPr lang="en-US" altLang="ko-KR" dirty="0"/>
          </a:p>
          <a:p>
            <a:r>
              <a:rPr lang="ko-KR" altLang="en-US" dirty="0"/>
              <a:t>출시 당일</a:t>
            </a:r>
            <a:r>
              <a:rPr lang="en-US" altLang="ko-KR" dirty="0"/>
              <a:t>, </a:t>
            </a:r>
            <a:r>
              <a:rPr lang="ko-KR" altLang="en-US" dirty="0"/>
              <a:t>모든 자료와 기록이 한곳에 정리되어 있어 별도 보고서 없이 결과 공유가 가능합니다</a:t>
            </a:r>
            <a:r>
              <a:rPr lang="en-US" altLang="ko-KR" dirty="0"/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F3CA1FF-6805-DB68-DAC2-EC3401D4F736}"/>
              </a:ext>
            </a:extLst>
          </p:cNvPr>
          <p:cNvSpPr txBox="1"/>
          <p:nvPr/>
        </p:nvSpPr>
        <p:spPr>
          <a:xfrm>
            <a:off x="253758" y="1772816"/>
            <a:ext cx="7630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solidFill>
                  <a:schemeClr val="accent1">
                    <a:lumMod val="75000"/>
                  </a:schemeClr>
                </a:solidFill>
              </a:rPr>
              <a:t>솔루션 사용자 입장에서의 시나리오 작성</a:t>
            </a:r>
            <a:r>
              <a:rPr lang="en-US" altLang="ko-KR" dirty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ko-KR" altLang="en-US" dirty="0">
                <a:solidFill>
                  <a:schemeClr val="accent1">
                    <a:lumMod val="75000"/>
                  </a:schemeClr>
                </a:solidFill>
              </a:rPr>
              <a:t>그림</a:t>
            </a:r>
            <a:r>
              <a:rPr lang="en-US" altLang="ko-KR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ko-KR" altLang="en-US" dirty="0" err="1">
                <a:solidFill>
                  <a:schemeClr val="accent1">
                    <a:lumMod val="75000"/>
                  </a:schemeClr>
                </a:solidFill>
              </a:rPr>
              <a:t>플로우차트</a:t>
            </a:r>
            <a:r>
              <a:rPr lang="ko-KR" altLang="en-US" dirty="0">
                <a:solidFill>
                  <a:schemeClr val="accent1">
                    <a:lumMod val="75000"/>
                  </a:schemeClr>
                </a:solidFill>
              </a:rPr>
              <a:t> 등 포함 가능</a:t>
            </a:r>
            <a:r>
              <a:rPr lang="en-US" altLang="ko-KR" dirty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ko-KR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0518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1944216" cy="72008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범용성 및 </a:t>
            </a:r>
            <a:br>
              <a:rPr lang="en-US" altLang="ko-K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공공성</a:t>
            </a:r>
          </a:p>
        </p:txBody>
      </p:sp>
      <p:graphicFrame>
        <p:nvGraphicFramePr>
          <p:cNvPr id="6" name="차트 5"/>
          <p:cNvGraphicFramePr/>
          <p:nvPr>
            <p:extLst>
              <p:ext uri="{D42A27DB-BD31-4B8C-83A1-F6EECF244321}">
                <p14:modId xmlns:p14="http://schemas.microsoft.com/office/powerpoint/2010/main" val="3696792501"/>
              </p:ext>
            </p:extLst>
          </p:nvPr>
        </p:nvGraphicFramePr>
        <p:xfrm>
          <a:off x="539552" y="1556792"/>
          <a:ext cx="7704856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8" name="그룹 7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9" name="그룹 8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1" name="직사각형 10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7-3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2" name="직선 연결선 11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TextBox 9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spc="-300" dirty="0"/>
                <a:t>(</a:t>
              </a:r>
              <a:r>
                <a:rPr lang="ko-KR" altLang="en-US" sz="2400" spc="-300" dirty="0" err="1"/>
                <a:t>모바일앱의</a:t>
              </a:r>
              <a:r>
                <a:rPr lang="ko-KR" altLang="en-US" sz="2400" spc="-300" dirty="0"/>
                <a:t> 경우</a:t>
              </a:r>
              <a:r>
                <a:rPr lang="en-US" altLang="ko-KR" sz="2400" spc="-300" dirty="0"/>
                <a:t>) </a:t>
              </a:r>
              <a:r>
                <a:rPr lang="ko-KR" altLang="en-US" sz="2400" spc="-300" dirty="0"/>
                <a:t>사용자 수</a:t>
              </a:r>
              <a:r>
                <a:rPr lang="en-US" altLang="ko-KR" sz="2400" spc="-300" dirty="0"/>
                <a:t>, </a:t>
              </a:r>
              <a:r>
                <a:rPr lang="ko-KR" altLang="en-US" sz="2400" spc="-300" dirty="0"/>
                <a:t>다운로드 수 등</a:t>
              </a:r>
              <a:endParaRPr lang="en-US" altLang="ko-KR" sz="2400" spc="-3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995507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1289834"/>
            <a:ext cx="79928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SW</a:t>
            </a:r>
            <a:r>
              <a:rPr lang="ko-KR" altLang="en-US" dirty="0"/>
              <a:t>사용의 편리성</a:t>
            </a:r>
            <a:endParaRPr lang="en-US" altLang="ko-KR" dirty="0"/>
          </a:p>
          <a:p>
            <a:r>
              <a:rPr lang="en-US" altLang="ko-KR" dirty="0"/>
              <a:t> - UI/UX</a:t>
            </a:r>
            <a:r>
              <a:rPr lang="ko-KR" altLang="en-US" dirty="0"/>
              <a:t>의 편리성</a:t>
            </a:r>
            <a:endParaRPr lang="en-US" altLang="ko-KR" dirty="0"/>
          </a:p>
          <a:p>
            <a:r>
              <a:rPr lang="en-US" altLang="ko-KR" dirty="0"/>
              <a:t> - </a:t>
            </a:r>
            <a:r>
              <a:rPr lang="ko-KR" altLang="en-US" dirty="0"/>
              <a:t>자체 편집 프로그램 구성 </a:t>
            </a:r>
            <a:endParaRPr lang="en-US" altLang="ko-KR" dirty="0"/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</p:txBody>
      </p:sp>
      <p:grpSp>
        <p:nvGrpSpPr>
          <p:cNvPr id="7" name="그룹 6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8" name="그룹 7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0" name="직사각형 9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8-1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1" name="직선 연결선 10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dirty="0"/>
                <a:t>SW</a:t>
              </a:r>
              <a:r>
                <a:rPr lang="ko-KR" altLang="en-US" sz="2400" dirty="0"/>
                <a:t>사용의 편리성</a:t>
              </a:r>
              <a:endParaRPr lang="en-US" altLang="ko-KR" sz="2400" spc="-300" dirty="0"/>
            </a:p>
          </p:txBody>
        </p:sp>
      </p:grpSp>
      <p:sp>
        <p:nvSpPr>
          <p:cNvPr id="2" name="모서리가 둥근 직사각형 4">
            <a:extLst>
              <a:ext uri="{FF2B5EF4-FFF2-40B4-BE49-F238E27FC236}">
                <a16:creationId xmlns:a16="http://schemas.microsoft.com/office/drawing/2014/main" id="{6DA4371A-FFCB-CF05-C382-286906C4A85A}"/>
              </a:ext>
            </a:extLst>
          </p:cNvPr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품질우수성 및 완성도</a:t>
            </a:r>
          </a:p>
        </p:txBody>
      </p:sp>
    </p:spTree>
    <p:extLst>
      <p:ext uri="{BB962C8B-B14F-4D97-AF65-F5344CB8AC3E}">
        <p14:creationId xmlns:p14="http://schemas.microsoft.com/office/powerpoint/2010/main" val="5255843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1268760"/>
            <a:ext cx="79928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</a:t>
            </a:r>
            <a:r>
              <a:rPr lang="ko-KR" altLang="en-US" dirty="0"/>
              <a:t>이용효과</a:t>
            </a:r>
            <a:endParaRPr lang="en-US" altLang="ko-KR" dirty="0"/>
          </a:p>
          <a:p>
            <a:r>
              <a:rPr lang="en-US" altLang="ko-KR" dirty="0"/>
              <a:t> - </a:t>
            </a:r>
            <a:r>
              <a:rPr lang="ko-KR" altLang="en-US" dirty="0"/>
              <a:t>오류발생률 감소</a:t>
            </a:r>
            <a:endParaRPr lang="en-US" altLang="ko-KR" dirty="0"/>
          </a:p>
          <a:p>
            <a:r>
              <a:rPr lang="en-US" altLang="ko-KR" dirty="0"/>
              <a:t> - </a:t>
            </a:r>
            <a:r>
              <a:rPr lang="ko-KR" altLang="en-US" dirty="0"/>
              <a:t>비용 절감 효과</a:t>
            </a:r>
            <a:endParaRPr lang="en-US" altLang="ko-KR" dirty="0"/>
          </a:p>
          <a:p>
            <a:r>
              <a:rPr lang="en-US" altLang="ko-KR" dirty="0"/>
              <a:t> - 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</p:txBody>
      </p:sp>
      <p:grpSp>
        <p:nvGrpSpPr>
          <p:cNvPr id="7" name="그룹 6"/>
          <p:cNvGrpSpPr/>
          <p:nvPr/>
        </p:nvGrpSpPr>
        <p:grpSpPr>
          <a:xfrm>
            <a:off x="251520" y="404664"/>
            <a:ext cx="6120680" cy="576064"/>
            <a:chOff x="251520" y="404664"/>
            <a:chExt cx="6120680" cy="576064"/>
          </a:xfrm>
        </p:grpSpPr>
        <p:grpSp>
          <p:nvGrpSpPr>
            <p:cNvPr id="8" name="그룹 7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0" name="직사각형 9"/>
              <p:cNvSpPr/>
              <p:nvPr/>
            </p:nvSpPr>
            <p:spPr>
              <a:xfrm>
                <a:off x="251520" y="404664"/>
                <a:ext cx="648072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8-2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1" name="직선 연결선 10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>
              <a:off x="1043608" y="461863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/>
                <a:t>제품 이용 효과</a:t>
              </a:r>
              <a:endParaRPr lang="en-US" altLang="ko-KR" sz="2400" spc="-300" dirty="0"/>
            </a:p>
          </p:txBody>
        </p:sp>
      </p:grpSp>
      <p:sp>
        <p:nvSpPr>
          <p:cNvPr id="2" name="모서리가 둥근 직사각형 4">
            <a:extLst>
              <a:ext uri="{FF2B5EF4-FFF2-40B4-BE49-F238E27FC236}">
                <a16:creationId xmlns:a16="http://schemas.microsoft.com/office/drawing/2014/main" id="{4C8767D8-FF7A-7746-D588-206ED154A855}"/>
              </a:ext>
            </a:extLst>
          </p:cNvPr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품질우수성 및 완성도</a:t>
            </a:r>
          </a:p>
        </p:txBody>
      </p:sp>
    </p:spTree>
    <p:extLst>
      <p:ext uri="{BB962C8B-B14F-4D97-AF65-F5344CB8AC3E}">
        <p14:creationId xmlns:p14="http://schemas.microsoft.com/office/powerpoint/2010/main" val="29611622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품질우수성 및 완성도</a:t>
            </a:r>
          </a:p>
        </p:txBody>
      </p:sp>
      <p:grpSp>
        <p:nvGrpSpPr>
          <p:cNvPr id="7" name="그룹 6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8" name="그룹 7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0" name="직사각형 9"/>
              <p:cNvSpPr/>
              <p:nvPr/>
            </p:nvSpPr>
            <p:spPr>
              <a:xfrm>
                <a:off x="251520" y="404664"/>
                <a:ext cx="648072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spc="-15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8-3</a:t>
                </a:r>
                <a:endParaRPr lang="ko-KR" altLang="en-US" b="1" spc="-15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1" name="직선 연결선 10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/>
                <a:t> 제품의 품질우수성 및 완성도</a:t>
              </a:r>
              <a:endParaRPr lang="en-US" altLang="ko-KR" sz="2400" spc="-300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51520" y="1268760"/>
            <a:ext cx="79928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</a:t>
            </a:r>
            <a:r>
              <a:rPr lang="ko-KR" altLang="en-US" dirty="0"/>
              <a:t>제품 기능의 안정적 실행 여부</a:t>
            </a:r>
            <a:endParaRPr lang="en-US" altLang="ko-KR" dirty="0"/>
          </a:p>
          <a:p>
            <a:r>
              <a:rPr lang="en-US" altLang="ko-KR" dirty="0"/>
              <a:t> -  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  <a:p>
            <a:endParaRPr lang="en-US" altLang="ko-KR" dirty="0"/>
          </a:p>
          <a:p>
            <a:r>
              <a:rPr lang="en-US" altLang="ko-KR" dirty="0"/>
              <a:t>o </a:t>
            </a:r>
            <a:r>
              <a:rPr lang="ko-KR" altLang="en-US" dirty="0"/>
              <a:t>제품 성능에 대한 검증 자료</a:t>
            </a:r>
            <a:endParaRPr lang="en-US" altLang="ko-KR" dirty="0"/>
          </a:p>
          <a:p>
            <a:r>
              <a:rPr lang="en-US" altLang="ko-KR" dirty="0"/>
              <a:t> -  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5428071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품질우수성 및 완성도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467544" y="1205639"/>
            <a:ext cx="3816424" cy="51125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인증서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4860032" y="1196752"/>
            <a:ext cx="3816424" cy="51125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시험성적서</a:t>
            </a:r>
          </a:p>
        </p:txBody>
      </p:sp>
      <p:grpSp>
        <p:nvGrpSpPr>
          <p:cNvPr id="7" name="그룹 6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8" name="그룹 7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0" name="직사각형 9"/>
              <p:cNvSpPr/>
              <p:nvPr/>
            </p:nvSpPr>
            <p:spPr>
              <a:xfrm>
                <a:off x="251520" y="404664"/>
                <a:ext cx="720080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spc="-15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8-4</a:t>
                </a:r>
                <a:endParaRPr lang="ko-KR" altLang="en-US" b="1" spc="-15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1" name="직선 연결선 10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/>
                <a:t> 제품의 품질우수성 및 완성도</a:t>
              </a:r>
              <a:endParaRPr lang="en-US" altLang="ko-KR" sz="2400" spc="-3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787997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품질우수성 및 완성도</a:t>
            </a:r>
          </a:p>
        </p:txBody>
      </p:sp>
      <p:grpSp>
        <p:nvGrpSpPr>
          <p:cNvPr id="7" name="그룹 6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8" name="그룹 7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0" name="직사각형 9"/>
              <p:cNvSpPr/>
              <p:nvPr/>
            </p:nvSpPr>
            <p:spPr>
              <a:xfrm>
                <a:off x="251520" y="404664"/>
                <a:ext cx="720080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spc="-15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8-5</a:t>
                </a:r>
                <a:endParaRPr lang="ko-KR" altLang="en-US" b="1" spc="-15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1" name="직선 연결선 10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/>
                <a:t> 인증서 소개 자료</a:t>
              </a:r>
              <a:endParaRPr lang="en-US" altLang="ko-KR" sz="2400" spc="-300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95536" y="3105834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>
                <a:solidFill>
                  <a:srgbClr val="0000FF"/>
                </a:solidFill>
              </a:rPr>
              <a:t>보유한 인증 및 시험성적서에 대한 설명 또는 소개 자료</a:t>
            </a:r>
            <a:r>
              <a:rPr lang="en-US" altLang="ko-KR" dirty="0">
                <a:solidFill>
                  <a:srgbClr val="0000FF"/>
                </a:solidFill>
              </a:rPr>
              <a:t> </a:t>
            </a:r>
          </a:p>
          <a:p>
            <a:pPr algn="ctr"/>
            <a:r>
              <a:rPr lang="en-US" altLang="ko-KR" dirty="0"/>
              <a:t>(GS </a:t>
            </a:r>
            <a:r>
              <a:rPr lang="ko-KR" altLang="en-US" dirty="0"/>
              <a:t>인증의 경우</a:t>
            </a:r>
            <a:r>
              <a:rPr lang="en-US" altLang="ko-KR" dirty="0"/>
              <a:t>, </a:t>
            </a:r>
            <a:r>
              <a:rPr lang="ko-KR" altLang="en-US" dirty="0"/>
              <a:t>별도의 소개는 작성하지 않으셔도 됩니다</a:t>
            </a:r>
            <a:r>
              <a:rPr lang="en-US" altLang="ko-KR" dirty="0"/>
              <a:t>.)</a:t>
            </a:r>
            <a:endParaRPr lang="en-US" altLang="ko-KR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0685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타상수상여부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467544" y="1205639"/>
            <a:ext cx="3816424" cy="51125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상장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4860032" y="1196752"/>
            <a:ext cx="3816424" cy="51125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상장</a:t>
            </a:r>
          </a:p>
        </p:txBody>
      </p:sp>
      <p:grpSp>
        <p:nvGrpSpPr>
          <p:cNvPr id="7" name="그룹 6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8" name="그룹 7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0" name="직사각형 9"/>
              <p:cNvSpPr/>
              <p:nvPr/>
            </p:nvSpPr>
            <p:spPr>
              <a:xfrm>
                <a:off x="251520" y="404664"/>
                <a:ext cx="648072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spc="-15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9</a:t>
                </a:r>
                <a:endParaRPr lang="ko-KR" altLang="en-US" b="1" spc="-15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1" name="직선 연결선 10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/>
                <a:t>타상수상여부</a:t>
              </a:r>
              <a:endParaRPr lang="en-US" altLang="ko-KR" sz="2400" spc="-300" dirty="0"/>
            </a:p>
          </p:txBody>
        </p:sp>
      </p:grpSp>
    </p:spTree>
    <p:extLst>
      <p:ext uri="{BB962C8B-B14F-4D97-AF65-F5344CB8AC3E}">
        <p14:creationId xmlns:p14="http://schemas.microsoft.com/office/powerpoint/2010/main" val="2020541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독  창  성</a:t>
            </a:r>
          </a:p>
        </p:txBody>
      </p:sp>
      <p:grpSp>
        <p:nvGrpSpPr>
          <p:cNvPr id="14" name="그룹 13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12" name="그룹 11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7" name="직사각형 6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1-1</a:t>
                </a:r>
                <a:endParaRPr lang="ko-KR" altLang="en-US" sz="1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9" name="직선 연결선 8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/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dirty="0"/>
                <a:t>SW</a:t>
              </a:r>
              <a:r>
                <a:rPr lang="ko-KR" altLang="en-US" sz="2800" dirty="0"/>
                <a:t>구성도</a:t>
              </a:r>
              <a:r>
                <a:rPr lang="en-US" altLang="ko-KR" sz="2800" dirty="0"/>
                <a:t>(</a:t>
              </a:r>
              <a:r>
                <a:rPr lang="ko-KR" altLang="en-US" sz="2800" dirty="0"/>
                <a:t>개요</a:t>
              </a:r>
              <a:r>
                <a:rPr lang="en-US" altLang="ko-KR" sz="2800" dirty="0"/>
                <a:t>)</a:t>
              </a:r>
              <a:endParaRPr lang="ko-KR" altLang="en-US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621937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독  창  성</a:t>
            </a:r>
          </a:p>
        </p:txBody>
      </p:sp>
      <p:grpSp>
        <p:nvGrpSpPr>
          <p:cNvPr id="14" name="그룹 13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12" name="그룹 11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7" name="직사각형 6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1-2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9" name="직선 연결선 8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/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/>
                <a:t>제품의 기능 비교</a:t>
              </a:r>
            </a:p>
          </p:txBody>
        </p:sp>
      </p:grp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8967393"/>
              </p:ext>
            </p:extLst>
          </p:nvPr>
        </p:nvGraphicFramePr>
        <p:xfrm>
          <a:off x="539552" y="1397000"/>
          <a:ext cx="8064896" cy="50643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당사</a:t>
                      </a:r>
                      <a:r>
                        <a:rPr lang="en-US" altLang="ko-KR" dirty="0"/>
                        <a:t>SW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(</a:t>
                      </a:r>
                      <a:r>
                        <a:rPr lang="ko-KR" altLang="en-US" dirty="0"/>
                        <a:t>비교</a:t>
                      </a:r>
                      <a:r>
                        <a:rPr lang="en-US" altLang="ko-KR" dirty="0"/>
                        <a:t>)A</a:t>
                      </a:r>
                      <a:r>
                        <a:rPr lang="ko-KR" altLang="en-US" dirty="0"/>
                        <a:t>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(</a:t>
                      </a:r>
                      <a:r>
                        <a:rPr lang="ko-KR" altLang="en-US" dirty="0"/>
                        <a:t>비교</a:t>
                      </a:r>
                      <a:r>
                        <a:rPr lang="en-US" altLang="ko-KR" dirty="0"/>
                        <a:t>)B</a:t>
                      </a:r>
                      <a:r>
                        <a:rPr lang="ko-KR" altLang="en-US" dirty="0"/>
                        <a:t>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 </a:t>
                      </a:r>
                      <a:r>
                        <a:rPr lang="en-US" altLang="ko-KR" dirty="0"/>
                        <a:t>1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 </a:t>
                      </a:r>
                      <a:r>
                        <a:rPr lang="en-US" altLang="ko-KR" dirty="0"/>
                        <a:t>2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/>
                        <a:t>△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 </a:t>
                      </a:r>
                      <a:r>
                        <a:rPr lang="en-US" altLang="ko-KR" dirty="0"/>
                        <a:t>3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X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/>
                        <a:t>△</a:t>
                      </a: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 </a:t>
                      </a:r>
                      <a:r>
                        <a:rPr lang="en-US" altLang="ko-KR" dirty="0"/>
                        <a:t>4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X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 </a:t>
                      </a:r>
                      <a:r>
                        <a:rPr lang="en-US" altLang="ko-KR" dirty="0"/>
                        <a:t>5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X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X</a:t>
                      </a: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 </a:t>
                      </a:r>
                      <a:r>
                        <a:rPr lang="en-US" altLang="ko-KR" dirty="0"/>
                        <a:t>6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/>
                        <a:t>△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 </a:t>
                      </a:r>
                      <a:r>
                        <a:rPr lang="en-US" altLang="ko-KR" dirty="0"/>
                        <a:t>7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/>
                        <a:t>△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X</a:t>
                      </a: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4933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독  창  성</a:t>
            </a:r>
          </a:p>
        </p:txBody>
      </p:sp>
      <p:grpSp>
        <p:nvGrpSpPr>
          <p:cNvPr id="14" name="그룹 13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12" name="그룹 11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7" name="직사각형 6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1-3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9" name="직선 연결선 8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/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/>
                <a:t>제품의 성능 비교</a:t>
              </a:r>
            </a:p>
          </p:txBody>
        </p:sp>
      </p:grp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9377738"/>
              </p:ext>
            </p:extLst>
          </p:nvPr>
        </p:nvGraphicFramePr>
        <p:xfrm>
          <a:off x="539552" y="1397000"/>
          <a:ext cx="8064896" cy="4651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6384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당사</a:t>
                      </a:r>
                      <a:r>
                        <a:rPr lang="en-US" altLang="ko-KR" dirty="0"/>
                        <a:t>SW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(</a:t>
                      </a:r>
                      <a:r>
                        <a:rPr lang="ko-KR" altLang="en-US" dirty="0"/>
                        <a:t>비교</a:t>
                      </a:r>
                      <a:r>
                        <a:rPr lang="en-US" altLang="ko-KR" dirty="0"/>
                        <a:t>)A</a:t>
                      </a:r>
                      <a:r>
                        <a:rPr lang="ko-KR" altLang="en-US" dirty="0"/>
                        <a:t>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(</a:t>
                      </a:r>
                      <a:r>
                        <a:rPr lang="ko-KR" altLang="en-US" dirty="0"/>
                        <a:t>비교</a:t>
                      </a:r>
                      <a:r>
                        <a:rPr lang="en-US" altLang="ko-KR" dirty="0"/>
                        <a:t>)B</a:t>
                      </a:r>
                      <a:r>
                        <a:rPr lang="ko-KR" altLang="en-US" dirty="0"/>
                        <a:t>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686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성능 </a:t>
                      </a:r>
                      <a:r>
                        <a:rPr lang="en-US" altLang="ko-KR" dirty="0"/>
                        <a:t>1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초당 </a:t>
                      </a:r>
                      <a:r>
                        <a:rPr lang="en-US" altLang="ko-KR" dirty="0"/>
                        <a:t>8M</a:t>
                      </a:r>
                      <a:r>
                        <a:rPr lang="ko-KR" altLang="en-US" dirty="0"/>
                        <a:t>건 처리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/>
                        <a:t>초당 </a:t>
                      </a:r>
                      <a:r>
                        <a:rPr lang="en-US" altLang="ko-KR" dirty="0"/>
                        <a:t>1M</a:t>
                      </a:r>
                      <a:r>
                        <a:rPr lang="ko-KR" altLang="en-US" dirty="0"/>
                        <a:t>건 처리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/>
                        <a:t>초당 </a:t>
                      </a:r>
                      <a:r>
                        <a:rPr lang="en-US" altLang="ko-KR" dirty="0"/>
                        <a:t>8M</a:t>
                      </a:r>
                      <a:r>
                        <a:rPr lang="ko-KR" altLang="en-US" dirty="0"/>
                        <a:t>건 처리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9686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성능 </a:t>
                      </a:r>
                      <a:r>
                        <a:rPr lang="en-US" altLang="ko-KR" dirty="0"/>
                        <a:t>2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/>
                        <a:t>(A</a:t>
                      </a:r>
                      <a:r>
                        <a:rPr lang="ko-KR" altLang="en-US" sz="1200" dirty="0"/>
                        <a:t>인증기관 테스트 결과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/>
                        <a:t>안정성 高</a:t>
                      </a:r>
                      <a:endParaRPr lang="en-US" altLang="ko-K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/>
                        <a:t>안정성 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안정성 中</a:t>
                      </a:r>
                      <a:endParaRPr lang="ko-KR" altLang="en-US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9686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성능 </a:t>
                      </a:r>
                      <a:r>
                        <a:rPr lang="en-US" altLang="ko-KR" dirty="0"/>
                        <a:t>3</a:t>
                      </a:r>
                    </a:p>
                    <a:p>
                      <a:pPr algn="ctr" latinLnBrk="1"/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동시 접속자수</a:t>
                      </a:r>
                      <a:r>
                        <a:rPr lang="en-US" altLang="ko-KR" sz="1200" dirty="0"/>
                        <a:t>)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10</a:t>
                      </a:r>
                      <a:r>
                        <a:rPr lang="ko-KR" altLang="en-US" dirty="0" err="1"/>
                        <a:t>만명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5</a:t>
                      </a:r>
                      <a:r>
                        <a:rPr lang="ko-KR" altLang="en-US" dirty="0"/>
                        <a:t>천명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5</a:t>
                      </a:r>
                      <a:r>
                        <a:rPr lang="ko-KR" altLang="en-US" dirty="0" err="1"/>
                        <a:t>만명</a:t>
                      </a: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9686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성능 </a:t>
                      </a:r>
                      <a:r>
                        <a:rPr lang="en-US" altLang="ko-KR" dirty="0"/>
                        <a:t>4</a:t>
                      </a:r>
                    </a:p>
                    <a:p>
                      <a:pPr algn="ctr" latinLnBrk="1"/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기타</a:t>
                      </a:r>
                      <a:r>
                        <a:rPr lang="en-US" altLang="ko-KR" sz="1200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-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-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-</a:t>
                      </a: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1059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독  창  성</a:t>
            </a:r>
          </a:p>
        </p:txBody>
      </p:sp>
      <p:grpSp>
        <p:nvGrpSpPr>
          <p:cNvPr id="14" name="그룹 13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12" name="그룹 11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7" name="직사각형 6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1-4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9" name="직선 연결선 8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/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/>
                <a:t>비즈니스 모델</a:t>
              </a:r>
            </a:p>
          </p:txBody>
        </p:sp>
      </p:grpSp>
      <p:graphicFrame>
        <p:nvGraphicFramePr>
          <p:cNvPr id="2" name="다이어그램 1"/>
          <p:cNvGraphicFramePr/>
          <p:nvPr>
            <p:extLst>
              <p:ext uri="{D42A27DB-BD31-4B8C-83A1-F6EECF244321}">
                <p14:modId xmlns:p14="http://schemas.microsoft.com/office/powerpoint/2010/main" val="1706484352"/>
              </p:ext>
            </p:extLst>
          </p:nvPr>
        </p:nvGraphicFramePr>
        <p:xfrm>
          <a:off x="899592" y="1412776"/>
          <a:ext cx="7632848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34933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경  </a:t>
            </a:r>
            <a:r>
              <a:rPr lang="ko-KR" alt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쟁</a:t>
            </a:r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력</a:t>
            </a:r>
            <a:endParaRPr lang="ko-KR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4" name="그룹 3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7" name="직사각형 6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2-1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8" name="직선 연결선 7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extBox 5"/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 err="1"/>
                <a:t>신기술성</a:t>
              </a:r>
              <a:endParaRPr lang="ko-KR" altLang="en-US" sz="2800" dirty="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539552" y="1700808"/>
            <a:ext cx="763284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/>
              <a:t>ㅁ</a:t>
            </a:r>
            <a:r>
              <a:rPr lang="ko-KR" altLang="en-US" dirty="0"/>
              <a:t> 현재 해당 분야 </a:t>
            </a:r>
            <a:r>
              <a:rPr lang="ko-KR" altLang="en-US" dirty="0" err="1"/>
              <a:t>트렌드</a:t>
            </a:r>
            <a:endParaRPr lang="en-US" altLang="ko-KR" dirty="0"/>
          </a:p>
          <a:p>
            <a:r>
              <a:rPr lang="en-US" altLang="ko-KR" dirty="0"/>
              <a:t>  - ICBM…</a:t>
            </a:r>
          </a:p>
          <a:p>
            <a:r>
              <a:rPr lang="en-US" altLang="ko-KR" dirty="0"/>
              <a:t>  - VR, AR</a:t>
            </a:r>
          </a:p>
          <a:p>
            <a:r>
              <a:rPr lang="en-US" altLang="ko-KR" dirty="0"/>
              <a:t>  - </a:t>
            </a:r>
            <a:r>
              <a:rPr lang="ko-KR" altLang="en-US" dirty="0"/>
              <a:t>각종 기술</a:t>
            </a:r>
            <a:endParaRPr lang="en-US" altLang="ko-KR" dirty="0"/>
          </a:p>
          <a:p>
            <a:endParaRPr lang="en-US" altLang="ko-KR" dirty="0"/>
          </a:p>
          <a:p>
            <a:r>
              <a:rPr lang="ko-KR" altLang="en-US" dirty="0" err="1"/>
              <a:t>ㅁ</a:t>
            </a:r>
            <a:r>
              <a:rPr lang="ko-KR" altLang="en-US" dirty="0"/>
              <a:t> 출품작 적용 기술</a:t>
            </a:r>
            <a:endParaRPr lang="en-US" altLang="ko-KR" dirty="0"/>
          </a:p>
          <a:p>
            <a:r>
              <a:rPr lang="en-US" altLang="ko-KR" dirty="0"/>
              <a:t>  - </a:t>
            </a:r>
          </a:p>
          <a:p>
            <a:r>
              <a:rPr lang="en-US" altLang="ko-KR" dirty="0"/>
              <a:t>  -</a:t>
            </a:r>
          </a:p>
          <a:p>
            <a:r>
              <a:rPr lang="en-US" altLang="ko-KR" dirty="0"/>
              <a:t>  -</a:t>
            </a:r>
          </a:p>
          <a:p>
            <a:r>
              <a:rPr lang="en-US" altLang="ko-KR" dirty="0"/>
              <a:t>  - </a:t>
            </a:r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8353166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1689883"/>
              </p:ext>
            </p:extLst>
          </p:nvPr>
        </p:nvGraphicFramePr>
        <p:xfrm>
          <a:off x="539552" y="1397000"/>
          <a:ext cx="8064896" cy="5056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당사</a:t>
                      </a:r>
                      <a:r>
                        <a:rPr lang="en-US" altLang="ko-KR" dirty="0"/>
                        <a:t>SW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(</a:t>
                      </a:r>
                      <a:r>
                        <a:rPr lang="ko-KR" altLang="en-US" dirty="0"/>
                        <a:t>비교</a:t>
                      </a:r>
                      <a:r>
                        <a:rPr lang="en-US" altLang="ko-KR" dirty="0"/>
                        <a:t>)</a:t>
                      </a:r>
                      <a:r>
                        <a:rPr lang="ko-KR" altLang="en-US" dirty="0"/>
                        <a:t>외산 </a:t>
                      </a:r>
                      <a:r>
                        <a:rPr lang="en-US" altLang="ko-KR" dirty="0"/>
                        <a:t>A</a:t>
                      </a:r>
                      <a:r>
                        <a:rPr lang="ko-KR" altLang="en-US" dirty="0"/>
                        <a:t>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(</a:t>
                      </a:r>
                      <a:r>
                        <a:rPr lang="ko-KR" altLang="en-US" dirty="0"/>
                        <a:t>비교</a:t>
                      </a:r>
                      <a:r>
                        <a:rPr lang="en-US" altLang="ko-KR" dirty="0"/>
                        <a:t>)</a:t>
                      </a:r>
                      <a:r>
                        <a:rPr lang="ko-KR" altLang="en-US" dirty="0"/>
                        <a:t> 외산 </a:t>
                      </a:r>
                      <a:r>
                        <a:rPr lang="en-US" altLang="ko-KR" dirty="0"/>
                        <a:t>B</a:t>
                      </a:r>
                      <a:r>
                        <a:rPr lang="ko-KR" altLang="en-US" dirty="0"/>
                        <a:t>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 </a:t>
                      </a:r>
                      <a:r>
                        <a:rPr lang="en-US" altLang="ko-KR" dirty="0"/>
                        <a:t>1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 </a:t>
                      </a:r>
                      <a:r>
                        <a:rPr lang="en-US" altLang="ko-KR" dirty="0"/>
                        <a:t>2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성능 </a:t>
                      </a:r>
                      <a:r>
                        <a:rPr lang="en-US" altLang="ko-KR" dirty="0"/>
                        <a:t>1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성능 </a:t>
                      </a:r>
                      <a:r>
                        <a:rPr lang="en-US" altLang="ko-KR" dirty="0"/>
                        <a:t>2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국내시장점유율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기타 </a:t>
                      </a:r>
                      <a:r>
                        <a:rPr lang="en-US" altLang="ko-KR" dirty="0"/>
                        <a:t>1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기타 </a:t>
                      </a:r>
                      <a:r>
                        <a:rPr lang="en-US" altLang="ko-KR" dirty="0"/>
                        <a:t>2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pSp>
        <p:nvGrpSpPr>
          <p:cNvPr id="10" name="그룹 9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11" name="그룹 10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6" name="직사각형 15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2-2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7" name="직선 연결선 16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TextBox 14"/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/>
                <a:t>외산 제품 대체 가능성</a:t>
              </a:r>
            </a:p>
          </p:txBody>
        </p:sp>
      </p:grpSp>
      <p:sp>
        <p:nvSpPr>
          <p:cNvPr id="19" name="모서리가 둥근 직사각형 18"/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경  </a:t>
            </a:r>
            <a:r>
              <a:rPr lang="ko-KR" alt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쟁</a:t>
            </a:r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력</a:t>
            </a:r>
            <a:endParaRPr lang="ko-KR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731691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시  장  성</a:t>
            </a:r>
          </a:p>
        </p:txBody>
      </p:sp>
      <p:grpSp>
        <p:nvGrpSpPr>
          <p:cNvPr id="3" name="그룹 2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4" name="그룹 3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7" name="직사각형 6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3-1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8" name="직선 연결선 7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extBox 5"/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spc="-150" dirty="0"/>
                <a:t>국내외 </a:t>
              </a:r>
              <a:r>
                <a:rPr lang="ko-KR" altLang="en-US" sz="2800" spc="-150" dirty="0" err="1"/>
                <a:t>타겟</a:t>
              </a:r>
              <a:r>
                <a:rPr lang="ko-KR" altLang="en-US" sz="2800" spc="-150" dirty="0"/>
                <a:t> 시장 규모 및 점유율</a:t>
              </a:r>
            </a:p>
          </p:txBody>
        </p:sp>
      </p:grpSp>
      <p:graphicFrame>
        <p:nvGraphicFramePr>
          <p:cNvPr id="2" name="차트 1"/>
          <p:cNvGraphicFramePr/>
          <p:nvPr>
            <p:extLst>
              <p:ext uri="{D42A27DB-BD31-4B8C-83A1-F6EECF244321}">
                <p14:modId xmlns:p14="http://schemas.microsoft.com/office/powerpoint/2010/main" val="4227042877"/>
              </p:ext>
            </p:extLst>
          </p:nvPr>
        </p:nvGraphicFramePr>
        <p:xfrm>
          <a:off x="827584" y="1340768"/>
          <a:ext cx="7632848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946742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</TotalTime>
  <Words>855</Words>
  <Application>Microsoft Office PowerPoint</Application>
  <PresentationFormat>화면 슬라이드 쇼(4:3)</PresentationFormat>
  <Paragraphs>252</Paragraphs>
  <Slides>26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26</vt:i4>
      </vt:variant>
    </vt:vector>
  </HeadingPairs>
  <TitlesOfParts>
    <vt:vector size="29" baseType="lpstr">
      <vt:lpstr>맑은 고딕</vt:lpstr>
      <vt:lpstr>Arial</vt:lpstr>
      <vt:lpstr>Office 테마</vt:lpstr>
      <vt:lpstr>제품명 ver1.0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최진혁</dc:creator>
  <cp:lastModifiedBy>신 효선</cp:lastModifiedBy>
  <cp:revision>43</cp:revision>
  <dcterms:created xsi:type="dcterms:W3CDTF">2016-10-24T08:43:43Z</dcterms:created>
  <dcterms:modified xsi:type="dcterms:W3CDTF">2025-12-09T01:18:36Z</dcterms:modified>
</cp:coreProperties>
</file>